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0"/>
  </p:notesMasterIdLst>
  <p:sldIdLst>
    <p:sldId id="260" r:id="rId2"/>
    <p:sldId id="256" r:id="rId3"/>
    <p:sldId id="261" r:id="rId4"/>
    <p:sldId id="308" r:id="rId5"/>
    <p:sldId id="309" r:id="rId6"/>
    <p:sldId id="299" r:id="rId7"/>
    <p:sldId id="298" r:id="rId8"/>
    <p:sldId id="262" r:id="rId9"/>
    <p:sldId id="319" r:id="rId10"/>
    <p:sldId id="316" r:id="rId11"/>
    <p:sldId id="312" r:id="rId12"/>
    <p:sldId id="304" r:id="rId13"/>
    <p:sldId id="313" r:id="rId14"/>
    <p:sldId id="314" r:id="rId15"/>
    <p:sldId id="315" r:id="rId16"/>
    <p:sldId id="307" r:id="rId17"/>
    <p:sldId id="317" r:id="rId18"/>
    <p:sldId id="31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Родители" initials="Р" lastIdx="2" clrIdx="0">
    <p:extLst>
      <p:ext uri="{19B8F6BF-5375-455C-9EA6-DF929625EA0E}">
        <p15:presenceInfo xmlns:p15="http://schemas.microsoft.com/office/powerpoint/2012/main" xmlns="" userId="Родител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2" d="100"/>
          <a:sy n="122" d="100"/>
        </p:scale>
        <p:origin x="-9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3A75E-4183-445D-83BF-286DAE0F418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ru-RU"/>
        </a:p>
      </dgm:t>
    </dgm:pt>
    <dgm:pt modelId="{EDDE99B1-26AA-437F-928A-383D7C5CCC1E}">
      <dgm:prSet phldrT="[Текст]"/>
      <dgm:spPr/>
      <dgm:t>
        <a:bodyPr/>
        <a:lstStyle/>
        <a:p>
          <a:r>
            <a:rPr lang="ru-RU" b="1" dirty="0" smtClean="0">
              <a:solidFill>
                <a:srgbClr val="002060"/>
              </a:solidFill>
              <a:latin typeface="Century Gothic" panose="020B0502020202020204" pitchFamily="34" charset="0"/>
            </a:rPr>
            <a:t>налоги на торговлю табачной продукцией</a:t>
          </a:r>
          <a:endParaRPr lang="ru-RU" b="1" dirty="0">
            <a:solidFill>
              <a:srgbClr val="002060"/>
            </a:solidFill>
            <a:latin typeface="Century Gothic" panose="020B0502020202020204" pitchFamily="34" charset="0"/>
          </a:endParaRPr>
        </a:p>
      </dgm:t>
    </dgm:pt>
    <dgm:pt modelId="{F297CD85-8103-4C85-BF20-A99E10DEDFF6}" type="parTrans" cxnId="{1C3E0E1C-0C9C-42D3-BE19-68553EE99911}">
      <dgm:prSet/>
      <dgm:spPr/>
      <dgm:t>
        <a:bodyPr/>
        <a:lstStyle/>
        <a:p>
          <a:endParaRPr lang="ru-RU"/>
        </a:p>
      </dgm:t>
    </dgm:pt>
    <dgm:pt modelId="{C05FD4F5-E860-4038-BBE2-4BDE32A2C704}" type="sibTrans" cxnId="{1C3E0E1C-0C9C-42D3-BE19-68553EE99911}">
      <dgm:prSet/>
      <dgm:spPr/>
      <dgm:t>
        <a:bodyPr/>
        <a:lstStyle/>
        <a:p>
          <a:endParaRPr lang="ru-RU"/>
        </a:p>
      </dgm:t>
    </dgm:pt>
    <dgm:pt modelId="{5F9D7E7B-2661-43C9-BFB2-204C9DE22E37}">
      <dgm:prSet phldrT="[Текст]" phldr="1"/>
      <dgm:spPr/>
      <dgm:t>
        <a:bodyPr/>
        <a:lstStyle/>
        <a:p>
          <a:endParaRPr lang="ru-RU" dirty="0"/>
        </a:p>
      </dgm:t>
    </dgm:pt>
    <dgm:pt modelId="{27C00576-D3FB-47F6-BA87-6ACAED6A6AFE}" type="parTrans" cxnId="{CC03D7BC-F38A-4EBD-8AB5-02A08A46F13A}">
      <dgm:prSet/>
      <dgm:spPr/>
      <dgm:t>
        <a:bodyPr/>
        <a:lstStyle/>
        <a:p>
          <a:endParaRPr lang="ru-RU"/>
        </a:p>
      </dgm:t>
    </dgm:pt>
    <dgm:pt modelId="{8F3C8EC7-DA35-4772-A09B-E0B3B6FA8694}" type="sibTrans" cxnId="{CC03D7BC-F38A-4EBD-8AB5-02A08A46F13A}">
      <dgm:prSet/>
      <dgm:spPr/>
      <dgm:t>
        <a:bodyPr/>
        <a:lstStyle/>
        <a:p>
          <a:endParaRPr lang="ru-RU"/>
        </a:p>
      </dgm:t>
    </dgm:pt>
    <dgm:pt modelId="{12479B66-94C5-473A-B1BE-84B466382C43}">
      <dgm:prSet phldrT="[Текст]" phldr="1"/>
      <dgm:spPr/>
      <dgm:t>
        <a:bodyPr/>
        <a:lstStyle/>
        <a:p>
          <a:endParaRPr lang="ru-RU"/>
        </a:p>
      </dgm:t>
    </dgm:pt>
    <dgm:pt modelId="{3DBA0F2C-5426-42C1-A618-E47D5B2FC771}" type="parTrans" cxnId="{02E091D3-17BD-45AB-8EC6-7FD88D4B3311}">
      <dgm:prSet/>
      <dgm:spPr/>
      <dgm:t>
        <a:bodyPr/>
        <a:lstStyle/>
        <a:p>
          <a:endParaRPr lang="ru-RU"/>
        </a:p>
      </dgm:t>
    </dgm:pt>
    <dgm:pt modelId="{8CF45C04-CAD1-42E0-8AEF-5C529CFBE6F6}" type="sibTrans" cxnId="{02E091D3-17BD-45AB-8EC6-7FD88D4B3311}">
      <dgm:prSet/>
      <dgm:spPr/>
      <dgm:t>
        <a:bodyPr/>
        <a:lstStyle/>
        <a:p>
          <a:endParaRPr lang="ru-RU"/>
        </a:p>
      </dgm:t>
    </dgm:pt>
    <dgm:pt modelId="{97794258-9DFD-4EC2-A5FF-23FC034F8EC2}">
      <dgm:prSet phldrT="[Текст]" phldr="1"/>
      <dgm:spPr/>
      <dgm:t>
        <a:bodyPr/>
        <a:lstStyle/>
        <a:p>
          <a:endParaRPr lang="ru-RU"/>
        </a:p>
      </dgm:t>
    </dgm:pt>
    <dgm:pt modelId="{55B9B9F1-C7DD-40EE-BDAF-725622277EEF}" type="parTrans" cxnId="{5EF4C493-4600-4D9D-B173-75AA9313E6C7}">
      <dgm:prSet/>
      <dgm:spPr/>
      <dgm:t>
        <a:bodyPr/>
        <a:lstStyle/>
        <a:p>
          <a:endParaRPr lang="ru-RU"/>
        </a:p>
      </dgm:t>
    </dgm:pt>
    <dgm:pt modelId="{12FD62C8-31CE-4DD6-B40B-25DFD3E49A15}" type="sibTrans" cxnId="{5EF4C493-4600-4D9D-B173-75AA9313E6C7}">
      <dgm:prSet/>
      <dgm:spPr/>
      <dgm:t>
        <a:bodyPr/>
        <a:lstStyle/>
        <a:p>
          <a:endParaRPr lang="ru-RU"/>
        </a:p>
      </dgm:t>
    </dgm:pt>
    <dgm:pt modelId="{8D1BBBB8-681F-4AA4-8939-2ECB939B942B}">
      <dgm:prSet/>
      <dgm:spPr/>
      <dgm:t>
        <a:bodyPr/>
        <a:lstStyle/>
        <a:p>
          <a:endParaRPr lang="ru-RU"/>
        </a:p>
      </dgm:t>
    </dgm:pt>
    <dgm:pt modelId="{F3952A9B-7971-4A3B-8126-C687B75821E2}" type="parTrans" cxnId="{C4A5AFC8-5BC3-41AA-847D-B9FE3206F566}">
      <dgm:prSet/>
      <dgm:spPr/>
      <dgm:t>
        <a:bodyPr/>
        <a:lstStyle/>
        <a:p>
          <a:endParaRPr lang="ru-RU"/>
        </a:p>
      </dgm:t>
    </dgm:pt>
    <dgm:pt modelId="{9BDBB202-796C-4134-B646-156C2D49B653}" type="sibTrans" cxnId="{C4A5AFC8-5BC3-41AA-847D-B9FE3206F566}">
      <dgm:prSet/>
      <dgm:spPr/>
      <dgm:t>
        <a:bodyPr/>
        <a:lstStyle/>
        <a:p>
          <a:endParaRPr lang="ru-RU"/>
        </a:p>
      </dgm:t>
    </dgm:pt>
    <dgm:pt modelId="{58985A58-469C-4894-9666-5DB4500E807F}">
      <dgm:prSet/>
      <dgm:spPr/>
      <dgm:t>
        <a:bodyPr/>
        <a:lstStyle/>
        <a:p>
          <a:endParaRPr lang="ru-RU"/>
        </a:p>
      </dgm:t>
    </dgm:pt>
    <dgm:pt modelId="{A8948626-BD20-4BE1-A293-438C4EDFBAB2}" type="parTrans" cxnId="{FA61559F-B90E-4E3A-9ECB-0CB8B8135B91}">
      <dgm:prSet/>
      <dgm:spPr/>
      <dgm:t>
        <a:bodyPr/>
        <a:lstStyle/>
        <a:p>
          <a:endParaRPr lang="ru-RU"/>
        </a:p>
      </dgm:t>
    </dgm:pt>
    <dgm:pt modelId="{F7AED03A-9514-4DDD-B1B9-A30C6534B275}" type="sibTrans" cxnId="{FA61559F-B90E-4E3A-9ECB-0CB8B8135B91}">
      <dgm:prSet/>
      <dgm:spPr/>
      <dgm:t>
        <a:bodyPr/>
        <a:lstStyle/>
        <a:p>
          <a:endParaRPr lang="ru-RU"/>
        </a:p>
      </dgm:t>
    </dgm:pt>
    <dgm:pt modelId="{6609C74A-DCD3-441B-8842-AD995C9FC19E}">
      <dgm:prSet/>
      <dgm:spPr/>
      <dgm:t>
        <a:bodyPr/>
        <a:lstStyle/>
        <a:p>
          <a:endParaRPr lang="ru-RU" dirty="0"/>
        </a:p>
      </dgm:t>
    </dgm:pt>
    <dgm:pt modelId="{E36B9D3B-0EAB-4AF0-9FCF-CFA8B600BAA5}" type="parTrans" cxnId="{2129A9BF-EA75-4B00-BA46-A66971134247}">
      <dgm:prSet/>
      <dgm:spPr/>
      <dgm:t>
        <a:bodyPr/>
        <a:lstStyle/>
        <a:p>
          <a:endParaRPr lang="ru-RU"/>
        </a:p>
      </dgm:t>
    </dgm:pt>
    <dgm:pt modelId="{FBBD5C7C-BAEC-45C0-9502-29C05BD9C3C6}" type="sibTrans" cxnId="{2129A9BF-EA75-4B00-BA46-A66971134247}">
      <dgm:prSet/>
      <dgm:spPr/>
      <dgm:t>
        <a:bodyPr/>
        <a:lstStyle/>
        <a:p>
          <a:endParaRPr lang="ru-RU"/>
        </a:p>
      </dgm:t>
    </dgm:pt>
    <dgm:pt modelId="{C7F6B16F-CD20-4F46-95FE-264C658BBB35}">
      <dgm:prSet/>
      <dgm:spPr/>
      <dgm:t>
        <a:bodyPr/>
        <a:lstStyle/>
        <a:p>
          <a:endParaRPr lang="ru-RU"/>
        </a:p>
      </dgm:t>
    </dgm:pt>
    <dgm:pt modelId="{527945E9-2602-41E2-86D7-A3BB5C419AB0}" type="parTrans" cxnId="{4C985CB0-9CBA-4EDA-94E5-30BE064792BA}">
      <dgm:prSet/>
      <dgm:spPr/>
      <dgm:t>
        <a:bodyPr/>
        <a:lstStyle/>
        <a:p>
          <a:endParaRPr lang="ru-RU"/>
        </a:p>
      </dgm:t>
    </dgm:pt>
    <dgm:pt modelId="{E50CCC67-D082-4D61-8FA3-46BA5CB77500}" type="sibTrans" cxnId="{4C985CB0-9CBA-4EDA-94E5-30BE064792BA}">
      <dgm:prSet/>
      <dgm:spPr/>
      <dgm:t>
        <a:bodyPr/>
        <a:lstStyle/>
        <a:p>
          <a:endParaRPr lang="ru-RU"/>
        </a:p>
      </dgm:t>
    </dgm:pt>
    <dgm:pt modelId="{B8B82518-352B-479F-AA13-CF098D2BBD79}">
      <dgm:prSet/>
      <dgm:spPr/>
      <dgm:t>
        <a:bodyPr/>
        <a:lstStyle/>
        <a:p>
          <a:endParaRPr lang="ru-RU" dirty="0"/>
        </a:p>
      </dgm:t>
    </dgm:pt>
    <dgm:pt modelId="{B721F0B4-CC73-4516-8F0A-120F8E9F5175}" type="parTrans" cxnId="{797B2041-AE7B-457F-BBBF-C4C52FBF83FB}">
      <dgm:prSet/>
      <dgm:spPr/>
      <dgm:t>
        <a:bodyPr/>
        <a:lstStyle/>
        <a:p>
          <a:endParaRPr lang="ru-RU"/>
        </a:p>
      </dgm:t>
    </dgm:pt>
    <dgm:pt modelId="{4C9BD538-C903-4B55-BA11-659B48618F20}" type="sibTrans" cxnId="{797B2041-AE7B-457F-BBBF-C4C52FBF83FB}">
      <dgm:prSet/>
      <dgm:spPr/>
      <dgm:t>
        <a:bodyPr/>
        <a:lstStyle/>
        <a:p>
          <a:endParaRPr lang="ru-RU"/>
        </a:p>
      </dgm:t>
    </dgm:pt>
    <dgm:pt modelId="{0A5FFEAB-D614-4CCF-BB10-1BBD6C0E2ABE}">
      <dgm:prSet/>
      <dgm:spPr/>
      <dgm:t>
        <a:bodyPr/>
        <a:lstStyle/>
        <a:p>
          <a:r>
            <a:rPr lang="ru-RU" b="1" dirty="0" smtClean="0">
              <a:solidFill>
                <a:srgbClr val="002060"/>
              </a:solidFill>
              <a:latin typeface="Century Gothic" panose="020B0502020202020204" pitchFamily="34" charset="0"/>
            </a:rPr>
            <a:t>запреты и ограничения на продажу табака</a:t>
          </a:r>
          <a:endParaRPr lang="ru-RU" b="1" dirty="0">
            <a:solidFill>
              <a:srgbClr val="002060"/>
            </a:solidFill>
            <a:latin typeface="Century Gothic" panose="020B0502020202020204" pitchFamily="34" charset="0"/>
          </a:endParaRPr>
        </a:p>
      </dgm:t>
    </dgm:pt>
    <dgm:pt modelId="{C1D8C21F-D22C-42C2-B590-D58D69605EA2}" type="parTrans" cxnId="{1DFADBFE-FD15-4B67-A68A-2216D71FB631}">
      <dgm:prSet/>
      <dgm:spPr/>
      <dgm:t>
        <a:bodyPr/>
        <a:lstStyle/>
        <a:p>
          <a:endParaRPr lang="ru-RU"/>
        </a:p>
      </dgm:t>
    </dgm:pt>
    <dgm:pt modelId="{A8A3AAAB-8974-40DE-B6FD-2C9780D28554}" type="sibTrans" cxnId="{1DFADBFE-FD15-4B67-A68A-2216D71FB631}">
      <dgm:prSet/>
      <dgm:spPr/>
      <dgm:t>
        <a:bodyPr/>
        <a:lstStyle/>
        <a:p>
          <a:endParaRPr lang="ru-RU"/>
        </a:p>
      </dgm:t>
    </dgm:pt>
    <dgm:pt modelId="{66847FB4-F452-4370-96D5-82D2B1E23E89}">
      <dgm:prSet/>
      <dgm:spPr/>
      <dgm:t>
        <a:bodyPr/>
        <a:lstStyle/>
        <a:p>
          <a:r>
            <a:rPr lang="ru-RU" b="1" dirty="0" smtClean="0">
              <a:solidFill>
                <a:srgbClr val="002060"/>
              </a:solidFill>
              <a:latin typeface="Century Gothic" panose="020B0502020202020204" pitchFamily="34" charset="0"/>
            </a:rPr>
            <a:t>ограничения рекламы табачной продукции </a:t>
          </a:r>
          <a:endParaRPr lang="ru-RU" b="1" dirty="0">
            <a:solidFill>
              <a:srgbClr val="002060"/>
            </a:solidFill>
            <a:latin typeface="Century Gothic" panose="020B0502020202020204" pitchFamily="34" charset="0"/>
          </a:endParaRPr>
        </a:p>
      </dgm:t>
    </dgm:pt>
    <dgm:pt modelId="{F67D447F-BAA3-4C51-9832-87F0F3267D7A}" type="parTrans" cxnId="{7BAF746C-741A-469C-90C4-60EEB179FF2D}">
      <dgm:prSet/>
      <dgm:spPr/>
      <dgm:t>
        <a:bodyPr/>
        <a:lstStyle/>
        <a:p>
          <a:endParaRPr lang="ru-RU"/>
        </a:p>
      </dgm:t>
    </dgm:pt>
    <dgm:pt modelId="{07C651FE-B682-4323-ACD3-86EB305A7C62}" type="sibTrans" cxnId="{7BAF746C-741A-469C-90C4-60EEB179FF2D}">
      <dgm:prSet/>
      <dgm:spPr/>
      <dgm:t>
        <a:bodyPr/>
        <a:lstStyle/>
        <a:p>
          <a:endParaRPr lang="ru-RU"/>
        </a:p>
      </dgm:t>
    </dgm:pt>
    <dgm:pt modelId="{36151224-C382-420F-89AF-DC210D72480F}">
      <dgm:prSet/>
      <dgm:spPr/>
      <dgm:t>
        <a:bodyPr/>
        <a:lstStyle/>
        <a:p>
          <a:r>
            <a:rPr lang="ru-RU" b="1" dirty="0" smtClean="0">
              <a:solidFill>
                <a:srgbClr val="002060"/>
              </a:solidFill>
              <a:latin typeface="Century Gothic" panose="020B0502020202020204" pitchFamily="34" charset="0"/>
            </a:rPr>
            <a:t>меры по увеличению стоимости сигарет</a:t>
          </a:r>
          <a:endParaRPr lang="ru-RU" b="1" dirty="0">
            <a:solidFill>
              <a:srgbClr val="002060"/>
            </a:solidFill>
            <a:latin typeface="Century Gothic" panose="020B0502020202020204" pitchFamily="34" charset="0"/>
          </a:endParaRPr>
        </a:p>
      </dgm:t>
    </dgm:pt>
    <dgm:pt modelId="{C5D8E24D-A020-490D-9841-6A2EB53075B3}" type="parTrans" cxnId="{BA915D52-A98F-41B9-8DBB-5E699C0CBD12}">
      <dgm:prSet/>
      <dgm:spPr/>
      <dgm:t>
        <a:bodyPr/>
        <a:lstStyle/>
        <a:p>
          <a:endParaRPr lang="ru-RU"/>
        </a:p>
      </dgm:t>
    </dgm:pt>
    <dgm:pt modelId="{A3B892D3-E340-41E3-8C3B-C2BB17228E2B}" type="sibTrans" cxnId="{BA915D52-A98F-41B9-8DBB-5E699C0CBD12}">
      <dgm:prSet/>
      <dgm:spPr/>
      <dgm:t>
        <a:bodyPr/>
        <a:lstStyle/>
        <a:p>
          <a:endParaRPr lang="ru-RU"/>
        </a:p>
      </dgm:t>
    </dgm:pt>
    <dgm:pt modelId="{86F75E6D-D914-46A0-BB53-3DA350E00A3E}">
      <dgm:prSet/>
      <dgm:spPr/>
      <dgm:t>
        <a:bodyPr/>
        <a:lstStyle/>
        <a:p>
          <a:endParaRPr lang="ru-RU" dirty="0"/>
        </a:p>
      </dgm:t>
    </dgm:pt>
    <dgm:pt modelId="{5A95089B-AE9F-4E61-A862-D97A1754426B}" type="parTrans" cxnId="{07721DDF-4C2E-4DD0-8B23-373300E9D480}">
      <dgm:prSet/>
      <dgm:spPr/>
      <dgm:t>
        <a:bodyPr/>
        <a:lstStyle/>
        <a:p>
          <a:endParaRPr lang="ru-RU"/>
        </a:p>
      </dgm:t>
    </dgm:pt>
    <dgm:pt modelId="{B4D584BE-DE3B-46DB-821C-1D779A6A1567}" type="sibTrans" cxnId="{07721DDF-4C2E-4DD0-8B23-373300E9D480}">
      <dgm:prSet/>
      <dgm:spPr/>
      <dgm:t>
        <a:bodyPr/>
        <a:lstStyle/>
        <a:p>
          <a:endParaRPr lang="ru-RU"/>
        </a:p>
      </dgm:t>
    </dgm:pt>
    <dgm:pt modelId="{10B368FF-AB27-4C69-B9AB-8139BAE73D2A}" type="pres">
      <dgm:prSet presAssocID="{CCB3A75E-4183-445D-83BF-286DAE0F4187}" presName="matrix" presStyleCnt="0">
        <dgm:presLayoutVars>
          <dgm:chMax val="1"/>
          <dgm:dir/>
          <dgm:resizeHandles val="exact"/>
        </dgm:presLayoutVars>
      </dgm:prSet>
      <dgm:spPr/>
      <dgm:t>
        <a:bodyPr/>
        <a:lstStyle/>
        <a:p>
          <a:endParaRPr lang="ru-RU"/>
        </a:p>
      </dgm:t>
    </dgm:pt>
    <dgm:pt modelId="{381E8EDC-2143-46D0-98E0-C613E2983323}" type="pres">
      <dgm:prSet presAssocID="{CCB3A75E-4183-445D-83BF-286DAE0F4187}" presName="diamond" presStyleLbl="bgShp" presStyleIdx="0" presStyleCnt="1" custScaleX="205141"/>
      <dgm:spPr/>
    </dgm:pt>
    <dgm:pt modelId="{19DF09E2-F161-45EC-9954-27E9B1A4DC6B}" type="pres">
      <dgm:prSet presAssocID="{CCB3A75E-4183-445D-83BF-286DAE0F4187}" presName="quad1" presStyleLbl="node1" presStyleIdx="0" presStyleCnt="4">
        <dgm:presLayoutVars>
          <dgm:chMax val="0"/>
          <dgm:chPref val="0"/>
          <dgm:bulletEnabled val="1"/>
        </dgm:presLayoutVars>
      </dgm:prSet>
      <dgm:spPr/>
      <dgm:t>
        <a:bodyPr/>
        <a:lstStyle/>
        <a:p>
          <a:endParaRPr lang="ru-RU"/>
        </a:p>
      </dgm:t>
    </dgm:pt>
    <dgm:pt modelId="{CCE08E49-2169-4862-83E0-A568F2CFE6C9}" type="pres">
      <dgm:prSet presAssocID="{CCB3A75E-4183-445D-83BF-286DAE0F4187}" presName="quad2" presStyleLbl="node1" presStyleIdx="1" presStyleCnt="4">
        <dgm:presLayoutVars>
          <dgm:chMax val="0"/>
          <dgm:chPref val="0"/>
          <dgm:bulletEnabled val="1"/>
        </dgm:presLayoutVars>
      </dgm:prSet>
      <dgm:spPr/>
      <dgm:t>
        <a:bodyPr/>
        <a:lstStyle/>
        <a:p>
          <a:endParaRPr lang="ru-RU"/>
        </a:p>
      </dgm:t>
    </dgm:pt>
    <dgm:pt modelId="{2CC776C1-2310-4646-95FA-28F9EE7D4608}" type="pres">
      <dgm:prSet presAssocID="{CCB3A75E-4183-445D-83BF-286DAE0F4187}" presName="quad3" presStyleLbl="node1" presStyleIdx="2" presStyleCnt="4">
        <dgm:presLayoutVars>
          <dgm:chMax val="0"/>
          <dgm:chPref val="0"/>
          <dgm:bulletEnabled val="1"/>
        </dgm:presLayoutVars>
      </dgm:prSet>
      <dgm:spPr/>
      <dgm:t>
        <a:bodyPr/>
        <a:lstStyle/>
        <a:p>
          <a:endParaRPr lang="ru-RU"/>
        </a:p>
      </dgm:t>
    </dgm:pt>
    <dgm:pt modelId="{E6136DA8-1EA0-4D00-A494-AA1195F8A0DA}" type="pres">
      <dgm:prSet presAssocID="{CCB3A75E-4183-445D-83BF-286DAE0F4187}" presName="quad4" presStyleLbl="node1" presStyleIdx="3" presStyleCnt="4">
        <dgm:presLayoutVars>
          <dgm:chMax val="0"/>
          <dgm:chPref val="0"/>
          <dgm:bulletEnabled val="1"/>
        </dgm:presLayoutVars>
      </dgm:prSet>
      <dgm:spPr/>
      <dgm:t>
        <a:bodyPr/>
        <a:lstStyle/>
        <a:p>
          <a:endParaRPr lang="ru-RU"/>
        </a:p>
      </dgm:t>
    </dgm:pt>
  </dgm:ptLst>
  <dgm:cxnLst>
    <dgm:cxn modelId="{56E5A7EB-6528-4B04-A557-011A1FEF1107}" type="presOf" srcId="{36151224-C382-420F-89AF-DC210D72480F}" destId="{E6136DA8-1EA0-4D00-A494-AA1195F8A0DA}" srcOrd="0" destOrd="0" presId="urn:microsoft.com/office/officeart/2005/8/layout/matrix3"/>
    <dgm:cxn modelId="{2D3B577F-E8FF-4F15-852D-D7F0BFD0E72D}" type="presOf" srcId="{EDDE99B1-26AA-437F-928A-383D7C5CCC1E}" destId="{19DF09E2-F161-45EC-9954-27E9B1A4DC6B}" srcOrd="0" destOrd="0" presId="urn:microsoft.com/office/officeart/2005/8/layout/matrix3"/>
    <dgm:cxn modelId="{07721DDF-4C2E-4DD0-8B23-373300E9D480}" srcId="{CCB3A75E-4183-445D-83BF-286DAE0F4187}" destId="{86F75E6D-D914-46A0-BB53-3DA350E00A3E}" srcOrd="4" destOrd="0" parTransId="{5A95089B-AE9F-4E61-A862-D97A1754426B}" sibTransId="{B4D584BE-DE3B-46DB-821C-1D779A6A1567}"/>
    <dgm:cxn modelId="{2129A9BF-EA75-4B00-BA46-A66971134247}" srcId="{CCB3A75E-4183-445D-83BF-286DAE0F4187}" destId="{6609C74A-DCD3-441B-8842-AD995C9FC19E}" srcOrd="9" destOrd="0" parTransId="{E36B9D3B-0EAB-4AF0-9FCF-CFA8B600BAA5}" sibTransId="{FBBD5C7C-BAEC-45C0-9502-29C05BD9C3C6}"/>
    <dgm:cxn modelId="{FA61559F-B90E-4E3A-9ECB-0CB8B8135B91}" srcId="{CCB3A75E-4183-445D-83BF-286DAE0F4187}" destId="{58985A58-469C-4894-9666-5DB4500E807F}" srcOrd="8" destOrd="0" parTransId="{A8948626-BD20-4BE1-A293-438C4EDFBAB2}" sibTransId="{F7AED03A-9514-4DDD-B1B9-A30C6534B275}"/>
    <dgm:cxn modelId="{C4A5AFC8-5BC3-41AA-847D-B9FE3206F566}" srcId="{CCB3A75E-4183-445D-83BF-286DAE0F4187}" destId="{8D1BBBB8-681F-4AA4-8939-2ECB939B942B}" srcOrd="7" destOrd="0" parTransId="{F3952A9B-7971-4A3B-8126-C687B75821E2}" sibTransId="{9BDBB202-796C-4134-B646-156C2D49B653}"/>
    <dgm:cxn modelId="{32FFAEDB-0A99-4F3F-B201-27BC17E9FAF8}" type="presOf" srcId="{66847FB4-F452-4370-96D5-82D2B1E23E89}" destId="{2CC776C1-2310-4646-95FA-28F9EE7D4608}" srcOrd="0" destOrd="0" presId="urn:microsoft.com/office/officeart/2005/8/layout/matrix3"/>
    <dgm:cxn modelId="{BA915D52-A98F-41B9-8DBB-5E699C0CBD12}" srcId="{CCB3A75E-4183-445D-83BF-286DAE0F4187}" destId="{36151224-C382-420F-89AF-DC210D72480F}" srcOrd="3" destOrd="0" parTransId="{C5D8E24D-A020-490D-9841-6A2EB53075B3}" sibTransId="{A3B892D3-E340-41E3-8C3B-C2BB17228E2B}"/>
    <dgm:cxn modelId="{7BAF746C-741A-469C-90C4-60EEB179FF2D}" srcId="{CCB3A75E-4183-445D-83BF-286DAE0F4187}" destId="{66847FB4-F452-4370-96D5-82D2B1E23E89}" srcOrd="2" destOrd="0" parTransId="{F67D447F-BAA3-4C51-9832-87F0F3267D7A}" sibTransId="{07C651FE-B682-4323-ACD3-86EB305A7C62}"/>
    <dgm:cxn modelId="{5EF4C493-4600-4D9D-B173-75AA9313E6C7}" srcId="{CCB3A75E-4183-445D-83BF-286DAE0F4187}" destId="{97794258-9DFD-4EC2-A5FF-23FC034F8EC2}" srcOrd="12" destOrd="0" parTransId="{55B9B9F1-C7DD-40EE-BDAF-725622277EEF}" sibTransId="{12FD62C8-31CE-4DD6-B40B-25DFD3E49A15}"/>
    <dgm:cxn modelId="{1C3E0E1C-0C9C-42D3-BE19-68553EE99911}" srcId="{CCB3A75E-4183-445D-83BF-286DAE0F4187}" destId="{EDDE99B1-26AA-437F-928A-383D7C5CCC1E}" srcOrd="0" destOrd="0" parTransId="{F297CD85-8103-4C85-BF20-A99E10DEDFF6}" sibTransId="{C05FD4F5-E860-4038-BBE2-4BDE32A2C704}"/>
    <dgm:cxn modelId="{1DFADBFE-FD15-4B67-A68A-2216D71FB631}" srcId="{CCB3A75E-4183-445D-83BF-286DAE0F4187}" destId="{0A5FFEAB-D614-4CCF-BB10-1BBD6C0E2ABE}" srcOrd="1" destOrd="0" parTransId="{C1D8C21F-D22C-42C2-B590-D58D69605EA2}" sibTransId="{A8A3AAAB-8974-40DE-B6FD-2C9780D28554}"/>
    <dgm:cxn modelId="{C0DA5EBE-D1C3-4DAA-BDAD-01667F5BD89D}" type="presOf" srcId="{CCB3A75E-4183-445D-83BF-286DAE0F4187}" destId="{10B368FF-AB27-4C69-B9AB-8139BAE73D2A}" srcOrd="0" destOrd="0" presId="urn:microsoft.com/office/officeart/2005/8/layout/matrix3"/>
    <dgm:cxn modelId="{02E091D3-17BD-45AB-8EC6-7FD88D4B3311}" srcId="{CCB3A75E-4183-445D-83BF-286DAE0F4187}" destId="{12479B66-94C5-473A-B1BE-84B466382C43}" srcOrd="11" destOrd="0" parTransId="{3DBA0F2C-5426-42C1-A618-E47D5B2FC771}" sibTransId="{8CF45C04-CAD1-42E0-8AEF-5C529CFBE6F6}"/>
    <dgm:cxn modelId="{CC03D7BC-F38A-4EBD-8AB5-02A08A46F13A}" srcId="{CCB3A75E-4183-445D-83BF-286DAE0F4187}" destId="{5F9D7E7B-2661-43C9-BFB2-204C9DE22E37}" srcOrd="10" destOrd="0" parTransId="{27C00576-D3FB-47F6-BA87-6ACAED6A6AFE}" sibTransId="{8F3C8EC7-DA35-4772-A09B-E0B3B6FA8694}"/>
    <dgm:cxn modelId="{48865B51-203C-41EE-A2B4-5B59C892A1A9}" type="presOf" srcId="{0A5FFEAB-D614-4CCF-BB10-1BBD6C0E2ABE}" destId="{CCE08E49-2169-4862-83E0-A568F2CFE6C9}" srcOrd="0" destOrd="0" presId="urn:microsoft.com/office/officeart/2005/8/layout/matrix3"/>
    <dgm:cxn modelId="{4C985CB0-9CBA-4EDA-94E5-30BE064792BA}" srcId="{CCB3A75E-4183-445D-83BF-286DAE0F4187}" destId="{C7F6B16F-CD20-4F46-95FE-264C658BBB35}" srcOrd="5" destOrd="0" parTransId="{527945E9-2602-41E2-86D7-A3BB5C419AB0}" sibTransId="{E50CCC67-D082-4D61-8FA3-46BA5CB77500}"/>
    <dgm:cxn modelId="{797B2041-AE7B-457F-BBBF-C4C52FBF83FB}" srcId="{CCB3A75E-4183-445D-83BF-286DAE0F4187}" destId="{B8B82518-352B-479F-AA13-CF098D2BBD79}" srcOrd="6" destOrd="0" parTransId="{B721F0B4-CC73-4516-8F0A-120F8E9F5175}" sibTransId="{4C9BD538-C903-4B55-BA11-659B48618F20}"/>
    <dgm:cxn modelId="{7DF117AC-DEB1-41A1-A1EE-35141C54A67D}" type="presParOf" srcId="{10B368FF-AB27-4C69-B9AB-8139BAE73D2A}" destId="{381E8EDC-2143-46D0-98E0-C613E2983323}" srcOrd="0" destOrd="0" presId="urn:microsoft.com/office/officeart/2005/8/layout/matrix3"/>
    <dgm:cxn modelId="{64B716DA-4C8A-4E80-A6A2-F2385236EAD0}" type="presParOf" srcId="{10B368FF-AB27-4C69-B9AB-8139BAE73D2A}" destId="{19DF09E2-F161-45EC-9954-27E9B1A4DC6B}" srcOrd="1" destOrd="0" presId="urn:microsoft.com/office/officeart/2005/8/layout/matrix3"/>
    <dgm:cxn modelId="{0A2B8628-2B1E-44AF-827D-3C8CE120287B}" type="presParOf" srcId="{10B368FF-AB27-4C69-B9AB-8139BAE73D2A}" destId="{CCE08E49-2169-4862-83E0-A568F2CFE6C9}" srcOrd="2" destOrd="0" presId="urn:microsoft.com/office/officeart/2005/8/layout/matrix3"/>
    <dgm:cxn modelId="{0DAE3923-15DE-4D25-9F7D-C58349CBBE15}" type="presParOf" srcId="{10B368FF-AB27-4C69-B9AB-8139BAE73D2A}" destId="{2CC776C1-2310-4646-95FA-28F9EE7D4608}" srcOrd="3" destOrd="0" presId="urn:microsoft.com/office/officeart/2005/8/layout/matrix3"/>
    <dgm:cxn modelId="{21DEAC8F-81FF-44D6-9806-CF87950A46B4}" type="presParOf" srcId="{10B368FF-AB27-4C69-B9AB-8139BAE73D2A}" destId="{E6136DA8-1EA0-4D00-A494-AA1195F8A0D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E2A09-5045-4349-9D60-D0313C69134B}" type="datetimeFigureOut">
              <a:rPr lang="ru-RU" smtClean="0"/>
              <a:pPr/>
              <a:t>25.05.2020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E3BFD-2ECB-4A62-9DD4-E63E97EB6D60}" type="slidenum">
              <a:rPr lang="ru-RU" smtClean="0"/>
              <a:pPr/>
              <a:t>‹#›</a:t>
            </a:fld>
            <a:endParaRPr lang="ru-RU"/>
          </a:p>
        </p:txBody>
      </p:sp>
    </p:spTree>
    <p:extLst>
      <p:ext uri="{BB962C8B-B14F-4D97-AF65-F5344CB8AC3E}">
        <p14:creationId xmlns:p14="http://schemas.microsoft.com/office/powerpoint/2010/main" val="157165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Особую озабоченность в отношении пассивного курения вызывают дети. Не все родители понимают, что куря в присутствии детей, они наносят вред не только своему, но и их здоровью. Так как у детей дыхание более частое, чем у взрослых, они вдыхают больше вредных химических веществ, на единицу своего веса, чем взрослые за тот же отрезок времени.</a:t>
            </a:r>
            <a:endParaRPr lang="ru-RU" dirty="0"/>
          </a:p>
        </p:txBody>
      </p:sp>
      <p:sp>
        <p:nvSpPr>
          <p:cNvPr id="4" name="Номер слайда 3"/>
          <p:cNvSpPr>
            <a:spLocks noGrp="1"/>
          </p:cNvSpPr>
          <p:nvPr>
            <p:ph type="sldNum" sz="quarter" idx="10"/>
          </p:nvPr>
        </p:nvSpPr>
        <p:spPr/>
        <p:txBody>
          <a:bodyPr/>
          <a:lstStyle/>
          <a:p>
            <a:fld id="{845E3BFD-2ECB-4A62-9DD4-E63E97EB6D60}" type="slidenum">
              <a:rPr lang="ru-RU" smtClean="0"/>
              <a:pPr/>
              <a:t>12</a:t>
            </a:fld>
            <a:endParaRPr lang="ru-RU"/>
          </a:p>
        </p:txBody>
      </p:sp>
    </p:spTree>
    <p:extLst>
      <p:ext uri="{BB962C8B-B14F-4D97-AF65-F5344CB8AC3E}">
        <p14:creationId xmlns:p14="http://schemas.microsoft.com/office/powerpoint/2010/main" val="1089992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031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326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7253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465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4419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5451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664897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125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85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375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pPr/>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306400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978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333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421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smtClean="0"/>
              <a:pPr/>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93565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69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5/25/2020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21171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2946" y="138547"/>
            <a:ext cx="8562799" cy="2244436"/>
          </a:xfrm>
        </p:spPr>
        <p:txBody>
          <a:bodyPr/>
          <a:lstStyle/>
          <a:p>
            <a:pPr algn="ctr"/>
            <a:r>
              <a:rPr lang="ru-RU" sz="2800" b="1" dirty="0">
                <a:solidFill>
                  <a:srgbClr val="FF0000"/>
                </a:solidFill>
                <a:latin typeface="Century Gothic" panose="020B0502020202020204" pitchFamily="34" charset="0"/>
              </a:rPr>
              <a:t>ГОСУДАРСТВЕННОЕ </a:t>
            </a:r>
            <a:r>
              <a:rPr lang="ru-RU" sz="2800" b="1" dirty="0" smtClean="0">
                <a:solidFill>
                  <a:srgbClr val="FF0000"/>
                </a:solidFill>
                <a:latin typeface="Century Gothic" panose="020B0502020202020204" pitchFamily="34" charset="0"/>
              </a:rPr>
              <a:t>БЮДЖЕТНОЕ УЧРЕЖДЕНИЕ</a:t>
            </a:r>
            <a:r>
              <a:rPr lang="ru-RU" sz="2800" b="1" dirty="0">
                <a:solidFill>
                  <a:srgbClr val="FF0000"/>
                </a:solidFill>
                <a:latin typeface="Century Gothic" panose="020B0502020202020204" pitchFamily="34" charset="0"/>
              </a:rPr>
              <a:t/>
            </a:r>
            <a:br>
              <a:rPr lang="ru-RU" sz="2800" b="1" dirty="0">
                <a:solidFill>
                  <a:srgbClr val="FF0000"/>
                </a:solidFill>
                <a:latin typeface="Century Gothic" panose="020B0502020202020204" pitchFamily="34" charset="0"/>
              </a:rPr>
            </a:br>
            <a:r>
              <a:rPr lang="ru-RU" sz="2800" b="1" dirty="0">
                <a:solidFill>
                  <a:srgbClr val="FF0000"/>
                </a:solidFill>
                <a:latin typeface="Century Gothic" panose="020B0502020202020204" pitchFamily="34" charset="0"/>
              </a:rPr>
              <a:t>РОСТОВСКОЙ ОБЛАСТИ</a:t>
            </a:r>
            <a:br>
              <a:rPr lang="ru-RU" sz="2800" b="1" dirty="0">
                <a:solidFill>
                  <a:srgbClr val="FF0000"/>
                </a:solidFill>
                <a:latin typeface="Century Gothic" panose="020B0502020202020204" pitchFamily="34" charset="0"/>
              </a:rPr>
            </a:br>
            <a:r>
              <a:rPr lang="ru-RU" sz="2800" b="1" dirty="0">
                <a:solidFill>
                  <a:srgbClr val="FF0000"/>
                </a:solidFill>
                <a:latin typeface="Century Gothic" panose="020B0502020202020204" pitchFamily="34" charset="0"/>
              </a:rPr>
              <a:t>"МЕДИЦИНСКИЙ ИНФОРМАЦИОННО-АНАЛИТИЧЕСКИЙ ЦЕНТР"</a:t>
            </a:r>
            <a:br>
              <a:rPr lang="ru-RU" sz="2800" b="1" dirty="0">
                <a:solidFill>
                  <a:srgbClr val="FF0000"/>
                </a:solidFill>
                <a:latin typeface="Century Gothic" panose="020B0502020202020204" pitchFamily="34" charset="0"/>
              </a:rPr>
            </a:br>
            <a:endParaRPr lang="ru-RU" sz="2800" b="1" dirty="0">
              <a:solidFill>
                <a:srgbClr val="FF0000"/>
              </a:solidFill>
              <a:latin typeface="Century Gothic" panose="020B0502020202020204" pitchFamily="34" charset="0"/>
            </a:endParaRPr>
          </a:p>
        </p:txBody>
      </p:sp>
      <p:pic>
        <p:nvPicPr>
          <p:cNvPr id="5" name="Рисунок 4" descr="https://pbs.twimg.com/media/DeX7UqvXcAEzGkO.jpg:large"/>
          <p:cNvPicPr/>
          <p:nvPr/>
        </p:nvPicPr>
        <p:blipFill>
          <a:blip r:embed="rId2">
            <a:extLst>
              <a:ext uri="{28A0092B-C50C-407E-A947-70E740481C1C}">
                <a14:useLocalDpi xmlns:a14="http://schemas.microsoft.com/office/drawing/2010/main" val="0"/>
              </a:ext>
            </a:extLst>
          </a:blip>
          <a:srcRect/>
          <a:stretch>
            <a:fillRect/>
          </a:stretch>
        </p:blipFill>
        <p:spPr bwMode="auto">
          <a:xfrm>
            <a:off x="2948299" y="2033899"/>
            <a:ext cx="4153256" cy="4631821"/>
          </a:xfrm>
          <a:prstGeom prst="rect">
            <a:avLst/>
          </a:prstGeom>
          <a:noFill/>
          <a:ln>
            <a:noFill/>
          </a:ln>
        </p:spPr>
      </p:pic>
    </p:spTree>
    <p:extLst>
      <p:ext uri="{BB962C8B-B14F-4D97-AF65-F5344CB8AC3E}">
        <p14:creationId xmlns:p14="http://schemas.microsoft.com/office/powerpoint/2010/main" val="1898287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4181" y="132735"/>
            <a:ext cx="8639821" cy="2227007"/>
          </a:xfrm>
        </p:spPr>
        <p:txBody>
          <a:bodyPr>
            <a:noAutofit/>
          </a:bodyPr>
          <a:lstStyle/>
          <a:p>
            <a:pPr algn="ctr"/>
            <a:r>
              <a:rPr lang="ru-RU" sz="1800" b="1" dirty="0">
                <a:solidFill>
                  <a:srgbClr val="90C226"/>
                </a:solidFill>
                <a:latin typeface="Century Gothic" panose="020B0502020202020204" pitchFamily="34" charset="0"/>
              </a:rPr>
              <a:t> </a:t>
            </a:r>
            <a:r>
              <a:rPr lang="ru-RU" sz="1800" b="1" dirty="0" err="1">
                <a:solidFill>
                  <a:srgbClr val="FF0000"/>
                </a:solidFill>
                <a:latin typeface="Century Gothic" panose="020B0502020202020204" pitchFamily="34" charset="0"/>
              </a:rPr>
              <a:t>Табакокурение</a:t>
            </a:r>
            <a:r>
              <a:rPr lang="ru-RU" sz="1800" b="1" dirty="0">
                <a:solidFill>
                  <a:srgbClr val="FF0000"/>
                </a:solidFill>
                <a:latin typeface="Century Gothic" panose="020B0502020202020204" pitchFamily="34" charset="0"/>
              </a:rPr>
              <a:t> </a:t>
            </a:r>
            <a:r>
              <a:rPr lang="ru-RU" sz="1800" b="1" dirty="0">
                <a:solidFill>
                  <a:srgbClr val="002060"/>
                </a:solidFill>
                <a:latin typeface="Century Gothic" panose="020B0502020202020204" pitchFamily="34" charset="0"/>
              </a:rPr>
              <a:t>наносит колоссальный вред всему организму, поскольку нет ни одного органа, который не подвергается его вредному воздействию. Процент смертности от употребления табака выше, чем от хронических заболеваний. </a:t>
            </a:r>
            <a:br>
              <a:rPr lang="ru-RU" sz="1800" b="1" dirty="0">
                <a:solidFill>
                  <a:srgbClr val="002060"/>
                </a:solidFill>
                <a:latin typeface="Century Gothic" panose="020B0502020202020204" pitchFamily="34" charset="0"/>
              </a:rPr>
            </a:br>
            <a:r>
              <a:rPr lang="ru-RU" sz="1800" b="1" dirty="0">
                <a:solidFill>
                  <a:srgbClr val="002060"/>
                </a:solidFill>
                <a:latin typeface="Century Gothic" panose="020B0502020202020204" pitchFamily="34" charset="0"/>
              </a:rPr>
              <a:t>Потребление табака является одним из основных факторов риска развития целого ряда хронических болезней, включая рак, болезни легких и сердечно-сосудистые заболевания. </a:t>
            </a:r>
          </a:p>
        </p:txBody>
      </p:sp>
      <p:pic>
        <p:nvPicPr>
          <p:cNvPr id="4" name="Объект 3"/>
          <p:cNvPicPr>
            <a:picLocks noGrp="1" noChangeAspect="1"/>
          </p:cNvPicPr>
          <p:nvPr>
            <p:ph idx="1"/>
          </p:nvPr>
        </p:nvPicPr>
        <p:blipFill>
          <a:blip r:embed="rId2"/>
          <a:stretch>
            <a:fillRect/>
          </a:stretch>
        </p:blipFill>
        <p:spPr>
          <a:xfrm>
            <a:off x="1843548" y="2182761"/>
            <a:ext cx="6784258" cy="4291781"/>
          </a:xfrm>
          <a:prstGeom prst="rect">
            <a:avLst/>
          </a:prstGeom>
        </p:spPr>
      </p:pic>
    </p:spTree>
    <p:extLst>
      <p:ext uri="{BB962C8B-B14F-4D97-AF65-F5344CB8AC3E}">
        <p14:creationId xmlns:p14="http://schemas.microsoft.com/office/powerpoint/2010/main" val="3975106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752030" y="-68366"/>
            <a:ext cx="7845039" cy="1367328"/>
          </a:xfrm>
        </p:spPr>
        <p:txBody>
          <a:bodyPr>
            <a:normAutofit/>
          </a:bodyPr>
          <a:lstStyle/>
          <a:p>
            <a:r>
              <a:rPr lang="ru-RU" dirty="0" smtClean="0"/>
              <a:t>            </a:t>
            </a:r>
            <a:r>
              <a:rPr lang="ru-RU" sz="2800" b="1" dirty="0">
                <a:solidFill>
                  <a:srgbClr val="FF0000"/>
                </a:solidFill>
                <a:latin typeface="Century Gothic" panose="020B0502020202020204" pitchFamily="34" charset="0"/>
              </a:rPr>
              <a:t>«Пассивное курение» - вдыхание табачного дыма некурящим</a:t>
            </a:r>
            <a:endParaRPr lang="ru-RU" sz="3200" b="1" dirty="0">
              <a:solidFill>
                <a:srgbClr val="FF0000"/>
              </a:solidFill>
              <a:latin typeface="Century Gothic" panose="020B0502020202020204" pitchFamily="34" charset="0"/>
            </a:endParaRPr>
          </a:p>
        </p:txBody>
      </p:sp>
      <p:sp>
        <p:nvSpPr>
          <p:cNvPr id="3" name="Объект 2"/>
          <p:cNvSpPr>
            <a:spLocks noGrp="1"/>
          </p:cNvSpPr>
          <p:nvPr>
            <p:ph idx="1"/>
          </p:nvPr>
        </p:nvSpPr>
        <p:spPr>
          <a:xfrm>
            <a:off x="940037" y="1076769"/>
            <a:ext cx="7445696" cy="3537959"/>
          </a:xfrm>
        </p:spPr>
        <p:txBody>
          <a:bodyPr>
            <a:noAutofit/>
          </a:bodyPr>
          <a:lstStyle/>
          <a:p>
            <a:pPr marL="0" indent="0">
              <a:buNone/>
            </a:pPr>
            <a:r>
              <a:rPr lang="ru-RU" sz="1600" b="1" dirty="0" smtClean="0">
                <a:solidFill>
                  <a:srgbClr val="FF0000"/>
                </a:solidFill>
                <a:latin typeface="Century Gothic" panose="020B0502020202020204" pitchFamily="34" charset="0"/>
              </a:rPr>
              <a:t>Пассивное курение </a:t>
            </a:r>
            <a:r>
              <a:rPr lang="ru-RU" sz="1600" b="1" dirty="0" smtClean="0">
                <a:solidFill>
                  <a:srgbClr val="002060"/>
                </a:solidFill>
                <a:latin typeface="Century Gothic" panose="020B0502020202020204" pitchFamily="34" charset="0"/>
              </a:rPr>
              <a:t>– вдыхание окружающего воздуха, с содержащимися в нем продуктами курения табака, другими людьми, как правило в закрытом помещении</a:t>
            </a:r>
          </a:p>
          <a:p>
            <a:pPr marL="0" indent="0">
              <a:buNone/>
            </a:pPr>
            <a:r>
              <a:rPr lang="ru-RU" sz="1600" b="1" dirty="0">
                <a:solidFill>
                  <a:srgbClr val="002060"/>
                </a:solidFill>
                <a:latin typeface="Century Gothic" panose="020B0502020202020204" pitchFamily="34" charset="0"/>
              </a:rPr>
              <a:t>Процесс сопровождается токсичным воздействием никотина, оксида углерода и других </a:t>
            </a:r>
            <a:r>
              <a:rPr lang="ru-RU" sz="1600" b="1" dirty="0" smtClean="0">
                <a:solidFill>
                  <a:srgbClr val="002060"/>
                </a:solidFill>
                <a:latin typeface="Century Gothic" panose="020B0502020202020204" pitchFamily="34" charset="0"/>
              </a:rPr>
              <a:t>соединений</a:t>
            </a:r>
          </a:p>
          <a:p>
            <a:pPr marL="0" indent="0">
              <a:buNone/>
            </a:pPr>
            <a:r>
              <a:rPr lang="ru-RU" sz="1600" b="1" dirty="0" smtClean="0">
                <a:solidFill>
                  <a:srgbClr val="002060"/>
                </a:solidFill>
                <a:latin typeface="Century Gothic" panose="020B0502020202020204" pitchFamily="34" charset="0"/>
              </a:rPr>
              <a:t>В организме некурящих людей, после пребывания в накуренном и непроветренном помещении, определяется значительная концентрация никотина</a:t>
            </a:r>
          </a:p>
          <a:p>
            <a:pPr marL="0" indent="0">
              <a:buNone/>
            </a:pPr>
            <a:r>
              <a:rPr lang="ru-RU" sz="1600" b="1" dirty="0" smtClean="0">
                <a:solidFill>
                  <a:srgbClr val="002060"/>
                </a:solidFill>
                <a:latin typeface="Century Gothic" panose="020B0502020202020204" pitchFamily="34" charset="0"/>
              </a:rPr>
              <a:t>При регулярном пассивном курении возможно возникновение бронхиальной астмы. Вдвое увеличивается риск развития рака легких, сердечно-сосудистых заболеваний, туберкулеза</a:t>
            </a:r>
            <a:endParaRPr lang="ru-RU" sz="1600" b="1" dirty="0">
              <a:solidFill>
                <a:srgbClr val="002060"/>
              </a:solidFill>
              <a:latin typeface="Century Gothic" panose="020B0502020202020204" pitchFamily="34" charset="0"/>
            </a:endParaRPr>
          </a:p>
        </p:txBody>
      </p:sp>
      <p:pic>
        <p:nvPicPr>
          <p:cNvPr id="5" name="Picture 2" descr="Пассивное курение"/>
          <p:cNvPicPr/>
          <p:nvPr/>
        </p:nvPicPr>
        <p:blipFill rotWithShape="1">
          <a:blip r:embed="rId2">
            <a:extLst>
              <a:ext uri="{28A0092B-C50C-407E-A947-70E740481C1C}">
                <a14:useLocalDpi xmlns:a14="http://schemas.microsoft.com/office/drawing/2010/main" val="0"/>
              </a:ext>
            </a:extLst>
          </a:blip>
          <a:srcRect l="52443" t="45177"/>
          <a:stretch/>
        </p:blipFill>
        <p:spPr bwMode="auto">
          <a:xfrm>
            <a:off x="2664575" y="4307080"/>
            <a:ext cx="4086602" cy="22988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4856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385" y="-333286"/>
            <a:ext cx="8735617" cy="1837346"/>
          </a:xfrm>
        </p:spPr>
        <p:txBody>
          <a:bodyPr>
            <a:normAutofit/>
          </a:bodyPr>
          <a:lstStyle/>
          <a:p>
            <a:pPr algn="ctr"/>
            <a:r>
              <a:rPr lang="ru-RU" sz="3200" dirty="0" smtClean="0">
                <a:solidFill>
                  <a:srgbClr val="FF0000"/>
                </a:solidFill>
              </a:rPr>
              <a:t>   </a:t>
            </a:r>
            <a:r>
              <a:rPr lang="ru-RU" sz="3200" dirty="0">
                <a:solidFill>
                  <a:srgbClr val="FF0000"/>
                </a:solidFill>
                <a:latin typeface="Century Gothic" panose="020B0502020202020204" pitchFamily="34" charset="0"/>
              </a:rPr>
              <a:t/>
            </a:r>
            <a:br>
              <a:rPr lang="ru-RU" sz="3200" dirty="0">
                <a:solidFill>
                  <a:srgbClr val="FF0000"/>
                </a:solidFill>
                <a:latin typeface="Century Gothic" panose="020B0502020202020204" pitchFamily="34" charset="0"/>
              </a:rPr>
            </a:br>
            <a:r>
              <a:rPr lang="ru-RU" sz="3200" b="1" dirty="0" smtClean="0">
                <a:solidFill>
                  <a:srgbClr val="FF0000"/>
                </a:solidFill>
                <a:latin typeface="Century Gothic" panose="020B0502020202020204" pitchFamily="34" charset="0"/>
              </a:rPr>
              <a:t>Влияние пассивного курения на ребенка</a:t>
            </a:r>
            <a:endParaRPr lang="ru-RU" sz="2800" b="1" dirty="0">
              <a:solidFill>
                <a:srgbClr val="FF0000"/>
              </a:solidFill>
              <a:latin typeface="Century Gothic" panose="020B0502020202020204" pitchFamily="34" charset="0"/>
            </a:endParaRPr>
          </a:p>
        </p:txBody>
      </p:sp>
      <p:sp>
        <p:nvSpPr>
          <p:cNvPr id="3" name="Объект 2"/>
          <p:cNvSpPr>
            <a:spLocks noGrp="1"/>
          </p:cNvSpPr>
          <p:nvPr>
            <p:ph idx="1"/>
          </p:nvPr>
        </p:nvSpPr>
        <p:spPr>
          <a:xfrm>
            <a:off x="356260" y="1025495"/>
            <a:ext cx="4078701" cy="5418034"/>
          </a:xfrm>
        </p:spPr>
        <p:txBody>
          <a:bodyPr>
            <a:normAutofit fontScale="92500"/>
          </a:bodyPr>
          <a:lstStyle/>
          <a:p>
            <a:r>
              <a:rPr lang="ru-RU" b="1" dirty="0" smtClean="0">
                <a:solidFill>
                  <a:srgbClr val="002060"/>
                </a:solidFill>
                <a:latin typeface="Trebuchet MS" panose="020B0603020202020204" pitchFamily="34" charset="0"/>
                <a:ea typeface="Malgun Gothic" panose="020B0503020000020004" pitchFamily="34" charset="-127"/>
              </a:rPr>
              <a:t>В </a:t>
            </a:r>
            <a:r>
              <a:rPr lang="ru-RU" b="1" dirty="0">
                <a:solidFill>
                  <a:srgbClr val="002060"/>
                </a:solidFill>
                <a:latin typeface="Trebuchet MS" panose="020B0603020202020204" pitchFamily="34" charset="0"/>
                <a:ea typeface="Malgun Gothic" panose="020B0503020000020004" pitchFamily="34" charset="-127"/>
              </a:rPr>
              <a:t>семьях, где курят родители (даже один из родителей) заболеваемость у детей выше, чем в семьях </a:t>
            </a:r>
            <a:r>
              <a:rPr lang="ru-RU" b="1" dirty="0" smtClean="0">
                <a:solidFill>
                  <a:srgbClr val="002060"/>
                </a:solidFill>
                <a:latin typeface="Trebuchet MS" panose="020B0603020202020204" pitchFamily="34" charset="0"/>
                <a:ea typeface="Malgun Gothic" panose="020B0503020000020004" pitchFamily="34" charset="-127"/>
              </a:rPr>
              <a:t>некурящих</a:t>
            </a:r>
          </a:p>
          <a:p>
            <a:r>
              <a:rPr lang="ru-RU" b="1" dirty="0">
                <a:solidFill>
                  <a:srgbClr val="002060"/>
                </a:solidFill>
                <a:latin typeface="Trebuchet MS" panose="020B0603020202020204" pitchFamily="34" charset="0"/>
                <a:ea typeface="Malgun Gothic" panose="020B0503020000020004" pitchFamily="34" charset="-127"/>
              </a:rPr>
              <a:t>Дети, имеющие отношение к пассивному курению, более подвержены риску болезней </a:t>
            </a:r>
            <a:r>
              <a:rPr lang="ru-RU" b="1" dirty="0" smtClean="0">
                <a:solidFill>
                  <a:srgbClr val="002060"/>
                </a:solidFill>
                <a:latin typeface="Trebuchet MS" panose="020B0603020202020204" pitchFamily="34" charset="0"/>
                <a:ea typeface="Malgun Gothic" panose="020B0503020000020004" pitchFamily="34" charset="-127"/>
              </a:rPr>
              <a:t>легких (астма</a:t>
            </a:r>
            <a:r>
              <a:rPr lang="ru-RU" b="1" dirty="0">
                <a:solidFill>
                  <a:srgbClr val="002060"/>
                </a:solidFill>
                <a:latin typeface="Trebuchet MS" panose="020B0603020202020204" pitchFamily="34" charset="0"/>
                <a:ea typeface="Malgun Gothic" panose="020B0503020000020004" pitchFamily="34" charset="-127"/>
              </a:rPr>
              <a:t>, частые бронхиты, инфекции нижних дыхательных путей, </a:t>
            </a:r>
            <a:r>
              <a:rPr lang="ru-RU" b="1" dirty="0" smtClean="0">
                <a:solidFill>
                  <a:srgbClr val="002060"/>
                </a:solidFill>
                <a:latin typeface="Trebuchet MS" panose="020B0603020202020204" pitchFamily="34" charset="0"/>
                <a:ea typeface="Malgun Gothic" panose="020B0503020000020004" pitchFamily="34" charset="-127"/>
              </a:rPr>
              <a:t>пневмония)</a:t>
            </a:r>
          </a:p>
          <a:p>
            <a:r>
              <a:rPr lang="ru-RU" b="1" dirty="0">
                <a:solidFill>
                  <a:srgbClr val="002060"/>
                </a:solidFill>
                <a:latin typeface="Trebuchet MS" panose="020B0603020202020204" pitchFamily="34" charset="0"/>
                <a:ea typeface="Malgun Gothic" panose="020B0503020000020004" pitchFamily="34" charset="-127"/>
              </a:rPr>
              <a:t>Кроме того, чаще начинают курить дети, у которых курят родители, старшие братья, </a:t>
            </a:r>
            <a:r>
              <a:rPr lang="ru-RU" b="1" dirty="0" smtClean="0">
                <a:solidFill>
                  <a:srgbClr val="002060"/>
                </a:solidFill>
                <a:latin typeface="Trebuchet MS" panose="020B0603020202020204" pitchFamily="34" charset="0"/>
                <a:ea typeface="Malgun Gothic" panose="020B0503020000020004" pitchFamily="34" charset="-127"/>
              </a:rPr>
              <a:t>сестры</a:t>
            </a:r>
            <a:endParaRPr lang="ru-RU" b="1" dirty="0">
              <a:solidFill>
                <a:srgbClr val="002060"/>
              </a:solidFill>
              <a:latin typeface="Trebuchet MS" panose="020B0603020202020204" pitchFamily="34" charset="0"/>
              <a:ea typeface="Malgun Gothic" panose="020B0503020000020004" pitchFamily="34" charset="-127"/>
            </a:endParaRPr>
          </a:p>
          <a:p>
            <a:r>
              <a:rPr lang="ru-RU" b="1" dirty="0">
                <a:solidFill>
                  <a:srgbClr val="002060"/>
                </a:solidFill>
                <a:latin typeface="Trebuchet MS" panose="020B0603020202020204" pitchFamily="34" charset="0"/>
                <a:ea typeface="Malgun Gothic" panose="020B0503020000020004" pitchFamily="34" charset="-127"/>
              </a:rPr>
              <a:t>Женщины, курящие во время беременности, наносят вред развитию своего ребенка (задержка развития, маленький вес и рост новорожденного</a:t>
            </a:r>
            <a:r>
              <a:rPr lang="ru-RU" b="1" dirty="0" smtClean="0">
                <a:solidFill>
                  <a:srgbClr val="002060"/>
                </a:solidFill>
                <a:latin typeface="Trebuchet MS" panose="020B0603020202020204" pitchFamily="34" charset="0"/>
                <a:ea typeface="Malgun Gothic" panose="020B0503020000020004" pitchFamily="34" charset="-127"/>
              </a:rPr>
              <a:t>) </a:t>
            </a:r>
            <a:endParaRPr lang="ru-RU" b="1" dirty="0">
              <a:solidFill>
                <a:srgbClr val="002060"/>
              </a:solidFill>
              <a:latin typeface="Trebuchet MS" panose="020B0603020202020204" pitchFamily="34" charset="0"/>
              <a:ea typeface="Malgun Gothic" panose="020B0503020000020004" pitchFamily="34" charset="-127"/>
            </a:endParaRPr>
          </a:p>
        </p:txBody>
      </p:sp>
      <p:pic>
        <p:nvPicPr>
          <p:cNvPr id="7" name="Рисунок 6" descr="http://cgon.rospotrebnadzor.ru/upload/medialibrary/f0c/f0ccc28e71a14bfd7227641bd4f47039.jpeg"/>
          <p:cNvPicPr/>
          <p:nvPr/>
        </p:nvPicPr>
        <p:blipFill>
          <a:blip r:embed="rId3">
            <a:extLst>
              <a:ext uri="{28A0092B-C50C-407E-A947-70E740481C1C}">
                <a14:useLocalDpi xmlns:a14="http://schemas.microsoft.com/office/drawing/2010/main" val="0"/>
              </a:ext>
            </a:extLst>
          </a:blip>
          <a:srcRect/>
          <a:stretch>
            <a:fillRect/>
          </a:stretch>
        </p:blipFill>
        <p:spPr bwMode="auto">
          <a:xfrm>
            <a:off x="4529271" y="1324598"/>
            <a:ext cx="4839041" cy="4597638"/>
          </a:xfrm>
          <a:prstGeom prst="rect">
            <a:avLst/>
          </a:prstGeom>
          <a:noFill/>
          <a:ln>
            <a:noFill/>
          </a:ln>
        </p:spPr>
      </p:pic>
    </p:spTree>
    <p:extLst>
      <p:ext uri="{BB962C8B-B14F-4D97-AF65-F5344CB8AC3E}">
        <p14:creationId xmlns:p14="http://schemas.microsoft.com/office/powerpoint/2010/main" val="3647502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9122" y="213645"/>
            <a:ext cx="8479243" cy="803305"/>
          </a:xfrm>
        </p:spPr>
        <p:txBody>
          <a:bodyPr>
            <a:normAutofit fontScale="90000"/>
          </a:bodyPr>
          <a:lstStyle/>
          <a:p>
            <a:pPr algn="ctr"/>
            <a:r>
              <a:rPr lang="ru-RU" sz="2400" b="1" dirty="0">
                <a:solidFill>
                  <a:srgbClr val="90C226"/>
                </a:solidFill>
                <a:latin typeface="Century Gothic" panose="020B0502020202020204" pitchFamily="34" charset="0"/>
              </a:rPr>
              <a:t> </a:t>
            </a:r>
            <a:r>
              <a:rPr lang="ru-RU" sz="2700" b="1" dirty="0">
                <a:solidFill>
                  <a:srgbClr val="FF0000"/>
                </a:solidFill>
                <a:latin typeface="Century Gothic" panose="020B0502020202020204" pitchFamily="34" charset="0"/>
              </a:rPr>
              <a:t>В России ведется целенаправленная работа по борьбе с </a:t>
            </a:r>
            <a:r>
              <a:rPr lang="ru-RU" sz="2700" b="1" dirty="0" smtClean="0">
                <a:solidFill>
                  <a:srgbClr val="FF0000"/>
                </a:solidFill>
                <a:latin typeface="Century Gothic" panose="020B0502020202020204" pitchFamily="34" charset="0"/>
              </a:rPr>
              <a:t>курением</a:t>
            </a:r>
            <a:r>
              <a:rPr lang="ru-RU" sz="2400" b="1" dirty="0">
                <a:solidFill>
                  <a:srgbClr val="FF0000"/>
                </a:solidFill>
                <a:latin typeface="Century Gothic" panose="020B0502020202020204" pitchFamily="34" charset="0"/>
              </a:rPr>
              <a:t/>
            </a:r>
            <a:br>
              <a:rPr lang="ru-RU" sz="2400" b="1" dirty="0">
                <a:solidFill>
                  <a:srgbClr val="FF0000"/>
                </a:solidFill>
                <a:latin typeface="Century Gothic" panose="020B0502020202020204" pitchFamily="34" charset="0"/>
              </a:rPr>
            </a:br>
            <a:endParaRPr lang="ru-RU" dirty="0"/>
          </a:p>
        </p:txBody>
      </p:sp>
      <p:sp>
        <p:nvSpPr>
          <p:cNvPr id="3" name="Объект 2"/>
          <p:cNvSpPr>
            <a:spLocks noGrp="1"/>
          </p:cNvSpPr>
          <p:nvPr>
            <p:ph idx="1"/>
          </p:nvPr>
        </p:nvSpPr>
        <p:spPr>
          <a:xfrm>
            <a:off x="247828" y="1016950"/>
            <a:ext cx="7075918" cy="5024413"/>
          </a:xfrm>
        </p:spPr>
        <p:txBody>
          <a:bodyPr>
            <a:normAutofit/>
          </a:bodyPr>
          <a:lstStyle/>
          <a:p>
            <a:pPr marL="0" indent="0">
              <a:buNone/>
            </a:pPr>
            <a:r>
              <a:rPr lang="ru-RU" b="1" dirty="0" smtClean="0">
                <a:solidFill>
                  <a:srgbClr val="002060"/>
                </a:solidFill>
                <a:latin typeface="Century Gothic" panose="020B0502020202020204" pitchFamily="34" charset="0"/>
              </a:rPr>
              <a:t>В России </a:t>
            </a:r>
            <a:r>
              <a:rPr lang="ru-RU" b="1" dirty="0">
                <a:solidFill>
                  <a:srgbClr val="002060"/>
                </a:solidFill>
                <a:latin typeface="Century Gothic" panose="020B0502020202020204" pitchFamily="34" charset="0"/>
              </a:rPr>
              <a:t>активные меры по борьбе с курением начались 20 лет назад. Так в 2001 году был принят первый федеральный закон "Об ограничении курения табака</a:t>
            </a:r>
            <a:r>
              <a:rPr lang="ru-RU" b="1" dirty="0" smtClean="0">
                <a:solidFill>
                  <a:srgbClr val="002060"/>
                </a:solidFill>
                <a:latin typeface="Century Gothic" panose="020B0502020202020204" pitchFamily="34" charset="0"/>
              </a:rPr>
              <a:t>".</a:t>
            </a:r>
          </a:p>
          <a:p>
            <a:pPr marL="0" indent="0">
              <a:buNone/>
            </a:pPr>
            <a:endParaRPr lang="ru-RU" b="1" dirty="0" smtClean="0">
              <a:solidFill>
                <a:srgbClr val="002060"/>
              </a:solidFill>
              <a:latin typeface="Century Gothic" panose="020B0502020202020204" pitchFamily="34" charset="0"/>
            </a:endParaRPr>
          </a:p>
          <a:p>
            <a:r>
              <a:rPr lang="ru-RU" b="1" dirty="0" smtClean="0">
                <a:solidFill>
                  <a:srgbClr val="002060"/>
                </a:solidFill>
                <a:latin typeface="Century Gothic" panose="020B0502020202020204" pitchFamily="34" charset="0"/>
              </a:rPr>
              <a:t>Присоединение </a:t>
            </a:r>
            <a:r>
              <a:rPr lang="ru-RU" b="1" dirty="0">
                <a:solidFill>
                  <a:srgbClr val="002060"/>
                </a:solidFill>
                <a:latin typeface="Century Gothic" panose="020B0502020202020204" pitchFamily="34" charset="0"/>
              </a:rPr>
              <a:t>Российской Федерации к антитабачной конвенции ВОЗ от 16.04.2008 г. </a:t>
            </a:r>
            <a:endParaRPr lang="ru-RU" b="1" dirty="0" smtClean="0">
              <a:solidFill>
                <a:srgbClr val="002060"/>
              </a:solidFill>
              <a:latin typeface="Century Gothic" panose="020B0502020202020204" pitchFamily="34" charset="0"/>
            </a:endParaRPr>
          </a:p>
          <a:p>
            <a:pPr marL="0" indent="0">
              <a:buNone/>
            </a:pPr>
            <a:endParaRPr lang="ru-RU" b="1" dirty="0" smtClean="0">
              <a:solidFill>
                <a:srgbClr val="002060"/>
              </a:solidFill>
              <a:latin typeface="Century Gothic" panose="020B0502020202020204" pitchFamily="34" charset="0"/>
            </a:endParaRPr>
          </a:p>
          <a:p>
            <a:pPr marL="0" indent="0">
              <a:buNone/>
            </a:pPr>
            <a:endParaRPr lang="ru-RU" b="1" dirty="0" smtClean="0">
              <a:solidFill>
                <a:srgbClr val="002060"/>
              </a:solidFill>
              <a:latin typeface="Century Gothic" panose="020B0502020202020204" pitchFamily="34" charset="0"/>
            </a:endParaRPr>
          </a:p>
          <a:p>
            <a:r>
              <a:rPr lang="ru-RU" b="1" dirty="0" smtClean="0">
                <a:solidFill>
                  <a:srgbClr val="002060"/>
                </a:solidFill>
                <a:latin typeface="Century Gothic" panose="020B0502020202020204" pitchFamily="34" charset="0"/>
              </a:rPr>
              <a:t>В </a:t>
            </a:r>
            <a:r>
              <a:rPr lang="ru-RU" b="1" dirty="0">
                <a:solidFill>
                  <a:srgbClr val="002060"/>
                </a:solidFill>
                <a:latin typeface="Century Gothic" panose="020B0502020202020204" pitchFamily="34" charset="0"/>
              </a:rPr>
              <a:t>2013 году введен новый федеральный закон — "Об охране здоровья граждан от воздействия окружающего табачного дыма и последствий потребления </a:t>
            </a:r>
            <a:r>
              <a:rPr lang="ru-RU" b="1" dirty="0" smtClean="0">
                <a:solidFill>
                  <a:srgbClr val="002060"/>
                </a:solidFill>
                <a:latin typeface="Century Gothic" panose="020B0502020202020204" pitchFamily="34" charset="0"/>
              </a:rPr>
              <a:t>табака" (от </a:t>
            </a:r>
            <a:r>
              <a:rPr lang="ru-RU" b="1" dirty="0">
                <a:solidFill>
                  <a:srgbClr val="002060"/>
                </a:solidFill>
                <a:latin typeface="Century Gothic" panose="020B0502020202020204" pitchFamily="34" charset="0"/>
              </a:rPr>
              <a:t>23.02.2013 г. №15</a:t>
            </a:r>
            <a:r>
              <a:rPr lang="ru-RU" b="1" dirty="0" smtClean="0">
                <a:solidFill>
                  <a:srgbClr val="002060"/>
                </a:solidFill>
                <a:latin typeface="Century Gothic" panose="020B0502020202020204" pitchFamily="34" charset="0"/>
              </a:rPr>
              <a:t>), </a:t>
            </a:r>
            <a:r>
              <a:rPr lang="ru-RU" b="1" dirty="0">
                <a:solidFill>
                  <a:srgbClr val="002060"/>
                </a:solidFill>
                <a:latin typeface="Century Gothic" panose="020B0502020202020204" pitchFamily="34" charset="0"/>
              </a:rPr>
              <a:t>согласно которому было запрещено курение в общественных местах, спонсорство и реклама табака, а также вовлечение детей в употребление табака</a:t>
            </a:r>
            <a:r>
              <a:rPr lang="ru-RU" b="1" dirty="0" smtClean="0">
                <a:solidFill>
                  <a:srgbClr val="002060"/>
                </a:solidFill>
                <a:latin typeface="Century Gothic" panose="020B0502020202020204" pitchFamily="34" charset="0"/>
              </a:rPr>
              <a:t>.</a:t>
            </a:r>
          </a:p>
          <a:p>
            <a:endParaRPr lang="ru-RU" dirty="0"/>
          </a:p>
        </p:txBody>
      </p:sp>
      <p:pic>
        <p:nvPicPr>
          <p:cNvPr id="4" name="Рисунок 3" descr="25-2.png"/>
          <p:cNvPicPr/>
          <p:nvPr/>
        </p:nvPicPr>
        <p:blipFill>
          <a:blip r:embed="rId2">
            <a:extLst>
              <a:ext uri="{28A0092B-C50C-407E-A947-70E740481C1C}">
                <a14:useLocalDpi xmlns:a14="http://schemas.microsoft.com/office/drawing/2010/main" val="0"/>
              </a:ext>
            </a:extLst>
          </a:blip>
          <a:srcRect/>
          <a:stretch>
            <a:fillRect/>
          </a:stretch>
        </p:blipFill>
        <p:spPr bwMode="auto">
          <a:xfrm>
            <a:off x="7127194" y="1726250"/>
            <a:ext cx="2121171" cy="1991171"/>
          </a:xfrm>
          <a:prstGeom prst="rect">
            <a:avLst/>
          </a:prstGeom>
          <a:noFill/>
          <a:ln>
            <a:noFill/>
          </a:ln>
        </p:spPr>
      </p:pic>
      <p:pic>
        <p:nvPicPr>
          <p:cNvPr id="5" name="Рисунок 4" descr="25.png"/>
          <p:cNvPicPr/>
          <p:nvPr/>
        </p:nvPicPr>
        <p:blipFill>
          <a:blip r:embed="rId3">
            <a:extLst>
              <a:ext uri="{28A0092B-C50C-407E-A947-70E740481C1C}">
                <a14:useLocalDpi xmlns:a14="http://schemas.microsoft.com/office/drawing/2010/main" val="0"/>
              </a:ext>
            </a:extLst>
          </a:blip>
          <a:srcRect/>
          <a:stretch>
            <a:fillRect/>
          </a:stretch>
        </p:blipFill>
        <p:spPr bwMode="auto">
          <a:xfrm>
            <a:off x="7127194" y="3717421"/>
            <a:ext cx="2121171" cy="2323942"/>
          </a:xfrm>
          <a:prstGeom prst="rect">
            <a:avLst/>
          </a:prstGeom>
          <a:noFill/>
          <a:ln>
            <a:noFill/>
          </a:ln>
        </p:spPr>
      </p:pic>
    </p:spTree>
    <p:extLst>
      <p:ext uri="{BB962C8B-B14F-4D97-AF65-F5344CB8AC3E}">
        <p14:creationId xmlns:p14="http://schemas.microsoft.com/office/powerpoint/2010/main" val="1554815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27017" y="992777"/>
            <a:ext cx="8646985" cy="5048586"/>
          </a:xfrm>
        </p:spPr>
        <p:txBody>
          <a:bodyPr/>
          <a:lstStyle/>
          <a:p>
            <a:pPr marL="0" indent="0">
              <a:buNone/>
            </a:pPr>
            <a:r>
              <a:rPr lang="ru-RU" b="1" dirty="0">
                <a:solidFill>
                  <a:srgbClr val="002060"/>
                </a:solidFill>
                <a:latin typeface="Century Gothic" panose="020B0502020202020204" pitchFamily="34" charset="0"/>
              </a:rPr>
              <a:t>В </a:t>
            </a:r>
            <a:r>
              <a:rPr lang="ru-RU" b="1" dirty="0" smtClean="0">
                <a:solidFill>
                  <a:srgbClr val="002060"/>
                </a:solidFill>
                <a:latin typeface="Century Gothic" panose="020B0502020202020204" pitchFamily="34" charset="0"/>
              </a:rPr>
              <a:t>2017 году  </a:t>
            </a:r>
            <a:r>
              <a:rPr lang="ru-RU" b="1" dirty="0">
                <a:solidFill>
                  <a:srgbClr val="002060"/>
                </a:solidFill>
                <a:latin typeface="Century Gothic" panose="020B0502020202020204" pitchFamily="34" charset="0"/>
              </a:rPr>
              <a:t>Министерство Здравоохранения РФ разработало проект антитабачной концепции осуществления государственной политики противодействия потребления табака на 2018-2020 годы и ближайшую перспективу. </a:t>
            </a:r>
            <a:endParaRPr lang="ru-RU" b="1" dirty="0" smtClean="0">
              <a:solidFill>
                <a:srgbClr val="002060"/>
              </a:solidFill>
              <a:latin typeface="Century Gothic" panose="020B0502020202020204" pitchFamily="34" charset="0"/>
            </a:endParaRPr>
          </a:p>
          <a:p>
            <a:pPr marL="0" indent="0">
              <a:buNone/>
            </a:pPr>
            <a:r>
              <a:rPr lang="ru-RU" b="1" dirty="0" smtClean="0">
                <a:solidFill>
                  <a:srgbClr val="002060"/>
                </a:solidFill>
                <a:latin typeface="Century Gothic" panose="020B0502020202020204" pitchFamily="34" charset="0"/>
              </a:rPr>
              <a:t>Эта </a:t>
            </a:r>
            <a:r>
              <a:rPr lang="ru-RU" b="1" dirty="0">
                <a:solidFill>
                  <a:srgbClr val="002060"/>
                </a:solidFill>
                <a:latin typeface="Century Gothic" panose="020B0502020202020204" pitchFamily="34" charset="0"/>
              </a:rPr>
              <a:t>концепция предполагает удорожание сигарет и других табачных изделия, а также полный запрет курения в таких общественных местах, как:</a:t>
            </a:r>
          </a:p>
          <a:p>
            <a:r>
              <a:rPr lang="ru-RU" b="1" dirty="0">
                <a:solidFill>
                  <a:srgbClr val="002060"/>
                </a:solidFill>
                <a:latin typeface="Century Gothic" panose="020B0502020202020204" pitchFamily="34" charset="0"/>
              </a:rPr>
              <a:t>Общая площадь коммунальных </a:t>
            </a:r>
            <a:r>
              <a:rPr lang="ru-RU" b="1" dirty="0" smtClean="0">
                <a:solidFill>
                  <a:srgbClr val="002060"/>
                </a:solidFill>
                <a:latin typeface="Century Gothic" panose="020B0502020202020204" pitchFamily="34" charset="0"/>
              </a:rPr>
              <a:t>квартир</a:t>
            </a:r>
            <a:endParaRPr lang="ru-RU" b="1" dirty="0">
              <a:solidFill>
                <a:srgbClr val="002060"/>
              </a:solidFill>
              <a:latin typeface="Century Gothic" panose="020B0502020202020204" pitchFamily="34" charset="0"/>
            </a:endParaRPr>
          </a:p>
          <a:p>
            <a:r>
              <a:rPr lang="ru-RU" b="1" dirty="0">
                <a:solidFill>
                  <a:srgbClr val="002060"/>
                </a:solidFill>
                <a:latin typeface="Century Gothic" panose="020B0502020202020204" pitchFamily="34" charset="0"/>
              </a:rPr>
              <a:t>Остановки общественного транспорта и на расстоянии 3 м от </a:t>
            </a:r>
            <a:r>
              <a:rPr lang="ru-RU" b="1" dirty="0" smtClean="0">
                <a:solidFill>
                  <a:srgbClr val="002060"/>
                </a:solidFill>
                <a:latin typeface="Century Gothic" panose="020B0502020202020204" pitchFamily="34" charset="0"/>
              </a:rPr>
              <a:t>них</a:t>
            </a:r>
            <a:endParaRPr lang="ru-RU" b="1" dirty="0">
              <a:solidFill>
                <a:srgbClr val="002060"/>
              </a:solidFill>
              <a:latin typeface="Century Gothic" panose="020B0502020202020204" pitchFamily="34" charset="0"/>
            </a:endParaRPr>
          </a:p>
          <a:p>
            <a:r>
              <a:rPr lang="ru-RU" b="1" dirty="0">
                <a:solidFill>
                  <a:srgbClr val="002060"/>
                </a:solidFill>
                <a:latin typeface="Century Gothic" panose="020B0502020202020204" pitchFamily="34" charset="0"/>
              </a:rPr>
              <a:t>На расстоянии 3 м от входов в здания торговых </a:t>
            </a:r>
            <a:r>
              <a:rPr lang="ru-RU" b="1" dirty="0" smtClean="0">
                <a:solidFill>
                  <a:srgbClr val="002060"/>
                </a:solidFill>
                <a:latin typeface="Century Gothic" panose="020B0502020202020204" pitchFamily="34" charset="0"/>
              </a:rPr>
              <a:t>центров</a:t>
            </a:r>
            <a:endParaRPr lang="ru-RU" b="1" dirty="0">
              <a:solidFill>
                <a:srgbClr val="002060"/>
              </a:solidFill>
              <a:latin typeface="Century Gothic" panose="020B0502020202020204" pitchFamily="34" charset="0"/>
            </a:endParaRPr>
          </a:p>
          <a:p>
            <a:r>
              <a:rPr lang="ru-RU" b="1" dirty="0">
                <a:solidFill>
                  <a:srgbClr val="002060"/>
                </a:solidFill>
                <a:latin typeface="Century Gothic" panose="020B0502020202020204" pitchFamily="34" charset="0"/>
              </a:rPr>
              <a:t>Подземные и надземные </a:t>
            </a:r>
            <a:r>
              <a:rPr lang="ru-RU" b="1" dirty="0" smtClean="0">
                <a:solidFill>
                  <a:srgbClr val="002060"/>
                </a:solidFill>
                <a:latin typeface="Century Gothic" panose="020B0502020202020204" pitchFamily="34" charset="0"/>
              </a:rPr>
              <a:t>переходы</a:t>
            </a:r>
            <a:endParaRPr lang="ru-RU" b="1" dirty="0">
              <a:solidFill>
                <a:srgbClr val="002060"/>
              </a:solidFill>
              <a:latin typeface="Century Gothic" panose="020B0502020202020204" pitchFamily="34" charset="0"/>
            </a:endParaRPr>
          </a:p>
          <a:p>
            <a:r>
              <a:rPr lang="ru-RU" b="1" dirty="0">
                <a:solidFill>
                  <a:srgbClr val="002060"/>
                </a:solidFill>
                <a:latin typeface="Century Gothic" panose="020B0502020202020204" pitchFamily="34" charset="0"/>
              </a:rPr>
              <a:t>В личном транспорте в присутствии детей.</a:t>
            </a:r>
          </a:p>
          <a:p>
            <a:endParaRPr lang="ru-RU" dirty="0"/>
          </a:p>
        </p:txBody>
      </p:sp>
    </p:spTree>
    <p:extLst>
      <p:ext uri="{BB962C8B-B14F-4D97-AF65-F5344CB8AC3E}">
        <p14:creationId xmlns:p14="http://schemas.microsoft.com/office/powerpoint/2010/main" val="378432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14400" y="609600"/>
            <a:ext cx="8359601" cy="1320800"/>
          </a:xfrm>
        </p:spPr>
        <p:txBody>
          <a:bodyPr>
            <a:noAutofit/>
          </a:bodyPr>
          <a:lstStyle/>
          <a:p>
            <a:r>
              <a:rPr lang="ru-RU" sz="2800" b="1" dirty="0" smtClean="0">
                <a:solidFill>
                  <a:srgbClr val="FF0000"/>
                </a:solidFill>
              </a:rPr>
              <a:t>    </a:t>
            </a:r>
            <a:r>
              <a:rPr lang="ru-RU" sz="2800" b="1" dirty="0" smtClean="0">
                <a:solidFill>
                  <a:srgbClr val="FF0000"/>
                </a:solidFill>
                <a:latin typeface="Century Gothic" panose="020B0502020202020204" pitchFamily="34" charset="0"/>
              </a:rPr>
              <a:t>В </a:t>
            </a:r>
            <a:r>
              <a:rPr lang="ru-RU" sz="2800" b="1" dirty="0">
                <a:solidFill>
                  <a:srgbClr val="FF0000"/>
                </a:solidFill>
                <a:latin typeface="Century Gothic" panose="020B0502020202020204" pitchFamily="34" charset="0"/>
              </a:rPr>
              <a:t>соответствии с принятым законом и идеологией конвенции в России действуют:</a:t>
            </a:r>
            <a:r>
              <a:rPr lang="ru-RU" sz="2800" b="1" dirty="0">
                <a:latin typeface="Century Gothic" panose="020B0502020202020204" pitchFamily="34" charset="0"/>
              </a:rPr>
              <a:t/>
            </a:r>
            <a:br>
              <a:rPr lang="ru-RU" sz="2800" b="1" dirty="0">
                <a:latin typeface="Century Gothic" panose="020B0502020202020204" pitchFamily="34" charset="0"/>
              </a:rPr>
            </a:br>
            <a:endParaRPr lang="ru-RU" sz="2800" b="1" dirty="0">
              <a:latin typeface="Century Gothic" panose="020B0502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63281318"/>
              </p:ext>
            </p:extLst>
          </p:nvPr>
        </p:nvGraphicFramePr>
        <p:xfrm>
          <a:off x="410197" y="1803163"/>
          <a:ext cx="8898737" cy="3196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Объект 2"/>
          <p:cNvSpPr txBox="1">
            <a:spLocks/>
          </p:cNvSpPr>
          <p:nvPr/>
        </p:nvSpPr>
        <p:spPr>
          <a:xfrm>
            <a:off x="914400" y="5141296"/>
            <a:ext cx="8323976" cy="1283255"/>
          </a:xfrm>
          <a:prstGeom prst="rect">
            <a:avLst/>
          </a:prstGeom>
        </p:spPr>
        <p:txBody>
          <a:bodyPr vert="horz" lIns="91440" tIns="45720" rIns="91440" bIns="45720" rtlCol="0">
            <a:normAutofit fontScale="85000" lnSpcReduction="10000"/>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ru-RU" sz="1800" b="1" i="0" u="none" strike="noStrike" kern="1200" cap="none" spc="0" normalizeH="0" baseline="0" noProof="0" dirty="0" smtClean="0">
                <a:ln>
                  <a:noFill/>
                </a:ln>
                <a:solidFill>
                  <a:srgbClr val="002060"/>
                </a:solidFill>
                <a:effectLst/>
                <a:uLnTx/>
                <a:uFillTx/>
                <a:latin typeface="Century Gothic" panose="020B0502020202020204" pitchFamily="34" charset="0"/>
              </a:rPr>
              <a:t>Налоги — эффективный инструмент для сокращения употребления табака</a:t>
            </a:r>
          </a:p>
          <a:p>
            <a:pPr marL="342900" lvl="0" indent="-342900">
              <a:spcBef>
                <a:spcPts val="1000"/>
              </a:spcBef>
              <a:buClr>
                <a:schemeClr val="accent1"/>
              </a:buClr>
              <a:buSzPct val="80000"/>
              <a:buFont typeface="Wingdings 3" charset="2"/>
              <a:buChar char=""/>
              <a:defRPr/>
            </a:pPr>
            <a:r>
              <a:rPr lang="ru-RU" b="1" dirty="0">
                <a:solidFill>
                  <a:srgbClr val="002060"/>
                </a:solidFill>
                <a:latin typeface="Century Gothic" panose="020B0502020202020204" pitchFamily="34" charset="0"/>
              </a:rPr>
              <a:t>Запрет рекламы табака способствует уменьшению его </a:t>
            </a:r>
            <a:r>
              <a:rPr lang="ru-RU" b="1" dirty="0" smtClean="0">
                <a:solidFill>
                  <a:srgbClr val="002060"/>
                </a:solidFill>
                <a:latin typeface="Century Gothic" panose="020B0502020202020204" pitchFamily="34" charset="0"/>
              </a:rPr>
              <a:t>потребления</a:t>
            </a:r>
            <a:endParaRPr kumimoji="0" lang="ru-RU" sz="1800" b="1" i="0" u="none" strike="noStrike" kern="1200" cap="none" spc="0" normalizeH="0" baseline="0" noProof="0" dirty="0" smtClean="0">
              <a:ln>
                <a:noFill/>
              </a:ln>
              <a:solidFill>
                <a:srgbClr val="002060"/>
              </a:solidFill>
              <a:effectLst/>
              <a:uLnTx/>
              <a:uFillTx/>
              <a:latin typeface="Century Gothic" panose="020B0502020202020204" pitchFamily="34" charset="0"/>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ru-RU" sz="1800" b="1" i="0" u="none" strike="noStrike" kern="1200" cap="none" spc="0" normalizeH="0" baseline="0" noProof="0" dirty="0" smtClean="0">
                <a:ln>
                  <a:noFill/>
                </a:ln>
                <a:solidFill>
                  <a:srgbClr val="002060"/>
                </a:solidFill>
                <a:effectLst/>
                <a:uLnTx/>
                <a:uFillTx/>
                <a:latin typeface="Century Gothic" panose="020B0502020202020204" pitchFamily="34" charset="0"/>
              </a:rPr>
              <a:t>Незаконная торговля табачными изделиями должна быть ликвидирована</a:t>
            </a:r>
            <a:endParaRPr kumimoji="0" lang="ru-RU" sz="1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Tree>
    <p:extLst>
      <p:ext uri="{BB962C8B-B14F-4D97-AF65-F5344CB8AC3E}">
        <p14:creationId xmlns:p14="http://schemas.microsoft.com/office/powerpoint/2010/main" val="1037053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53687"/>
          </a:xfrm>
        </p:spPr>
        <p:txBody>
          <a:bodyPr/>
          <a:lstStyle/>
          <a:p>
            <a:r>
              <a:rPr lang="ru-RU" b="1" dirty="0" smtClean="0">
                <a:latin typeface="Century Gothic" panose="020B0502020202020204" pitchFamily="34" charset="0"/>
              </a:rPr>
              <a:t>           </a:t>
            </a:r>
            <a:r>
              <a:rPr lang="ru-RU" b="1" dirty="0" smtClean="0">
                <a:solidFill>
                  <a:srgbClr val="FF0000"/>
                </a:solidFill>
                <a:latin typeface="Century Gothic" panose="020B0502020202020204" pitchFamily="34" charset="0"/>
              </a:rPr>
              <a:t>Призыв </a:t>
            </a:r>
            <a:r>
              <a:rPr lang="ru-RU" b="1" dirty="0">
                <a:solidFill>
                  <a:srgbClr val="FF0000"/>
                </a:solidFill>
                <a:latin typeface="Century Gothic" panose="020B0502020202020204" pitchFamily="34" charset="0"/>
              </a:rPr>
              <a:t>к </a:t>
            </a:r>
            <a:r>
              <a:rPr lang="ru-RU" b="1" dirty="0" smtClean="0">
                <a:solidFill>
                  <a:srgbClr val="FF0000"/>
                </a:solidFill>
                <a:latin typeface="Century Gothic" panose="020B0502020202020204" pitchFamily="34" charset="0"/>
              </a:rPr>
              <a:t>действиям </a:t>
            </a:r>
            <a:endParaRPr lang="ru-RU" b="1" dirty="0">
              <a:solidFill>
                <a:srgbClr val="FF0000"/>
              </a:solidFill>
              <a:latin typeface="Century Gothic" panose="020B0502020202020204" pitchFamily="34" charset="0"/>
            </a:endParaRPr>
          </a:p>
        </p:txBody>
      </p:sp>
      <p:sp>
        <p:nvSpPr>
          <p:cNvPr id="3" name="Объект 2"/>
          <p:cNvSpPr>
            <a:spLocks noGrp="1"/>
          </p:cNvSpPr>
          <p:nvPr>
            <p:ph idx="1"/>
          </p:nvPr>
        </p:nvSpPr>
        <p:spPr>
          <a:xfrm>
            <a:off x="677334" y="1363287"/>
            <a:ext cx="8596668" cy="4678075"/>
          </a:xfrm>
        </p:spPr>
        <p:txBody>
          <a:bodyPr>
            <a:normAutofit fontScale="92500"/>
          </a:bodyPr>
          <a:lstStyle/>
          <a:p>
            <a:r>
              <a:rPr lang="ru-RU" b="1" dirty="0">
                <a:solidFill>
                  <a:srgbClr val="002060"/>
                </a:solidFill>
                <a:latin typeface="Century Gothic" panose="020B0502020202020204" pitchFamily="34" charset="0"/>
              </a:rPr>
              <a:t>Во Всемирный день без табака 2020 </a:t>
            </a:r>
            <a:r>
              <a:rPr lang="ru-RU" b="1" dirty="0" smtClean="0">
                <a:solidFill>
                  <a:srgbClr val="002060"/>
                </a:solidFill>
                <a:latin typeface="Century Gothic" panose="020B0502020202020204" pitchFamily="34" charset="0"/>
              </a:rPr>
              <a:t>года </a:t>
            </a:r>
            <a:r>
              <a:rPr lang="ru-RU" b="1" dirty="0">
                <a:solidFill>
                  <a:srgbClr val="002060"/>
                </a:solidFill>
                <a:latin typeface="Century Gothic" panose="020B0502020202020204" pitchFamily="34" charset="0"/>
              </a:rPr>
              <a:t>в ответ на систематические, агрессивные и упорные усилия производителей табака и никотина по воспитанию нового поколения потребителей табака будет проведена антимаркетинговая кампания, призванная побудить молодежь присоединиться к борьбе против большого табачного бизнеса</a:t>
            </a:r>
            <a:r>
              <a:rPr lang="ru-RU" b="1" dirty="0" smtClean="0">
                <a:solidFill>
                  <a:srgbClr val="002060"/>
                </a:solidFill>
                <a:latin typeface="Century Gothic" panose="020B0502020202020204" pitchFamily="34" charset="0"/>
              </a:rPr>
              <a:t>.</a:t>
            </a:r>
          </a:p>
          <a:p>
            <a:r>
              <a:rPr lang="ru-RU" b="1" dirty="0">
                <a:solidFill>
                  <a:srgbClr val="002060"/>
                </a:solidFill>
                <a:latin typeface="Century Gothic" panose="020B0502020202020204" pitchFamily="34" charset="0"/>
              </a:rPr>
              <a:t>Мировое сообщество не может </a:t>
            </a:r>
            <a:r>
              <a:rPr lang="ru-RU" b="1" dirty="0" smtClean="0">
                <a:solidFill>
                  <a:srgbClr val="002060"/>
                </a:solidFill>
                <a:latin typeface="Century Gothic" panose="020B0502020202020204" pitchFamily="34" charset="0"/>
              </a:rPr>
              <a:t>допустить</a:t>
            </a:r>
            <a:r>
              <a:rPr lang="en-US" b="1" dirty="0" smtClean="0">
                <a:solidFill>
                  <a:srgbClr val="002060"/>
                </a:solidFill>
                <a:latin typeface="Century Gothic" panose="020B0502020202020204" pitchFamily="34" charset="0"/>
              </a:rPr>
              <a:t> </a:t>
            </a:r>
            <a:r>
              <a:rPr lang="ru-RU" b="1" dirty="0" smtClean="0">
                <a:solidFill>
                  <a:srgbClr val="002060"/>
                </a:solidFill>
                <a:latin typeface="Century Gothic" panose="020B0502020202020204" pitchFamily="34" charset="0"/>
              </a:rPr>
              <a:t>чтобы</a:t>
            </a:r>
            <a:r>
              <a:rPr lang="en-US" b="1" dirty="0" smtClean="0">
                <a:solidFill>
                  <a:srgbClr val="002060"/>
                </a:solidFill>
                <a:latin typeface="Century Gothic" panose="020B0502020202020204" pitchFamily="34" charset="0"/>
              </a:rPr>
              <a:t>,</a:t>
            </a:r>
            <a:r>
              <a:rPr lang="ru-RU" b="1" dirty="0" smtClean="0">
                <a:solidFill>
                  <a:srgbClr val="002060"/>
                </a:solidFill>
                <a:latin typeface="Century Gothic" panose="020B0502020202020204" pitchFamily="34" charset="0"/>
              </a:rPr>
              <a:t> </a:t>
            </a:r>
            <a:r>
              <a:rPr lang="ru-RU" b="1" dirty="0">
                <a:solidFill>
                  <a:srgbClr val="002060"/>
                </a:solidFill>
                <a:latin typeface="Century Gothic" panose="020B0502020202020204" pitchFamily="34" charset="0"/>
              </a:rPr>
              <a:t>под предлогом борьбы за свободу </a:t>
            </a:r>
            <a:r>
              <a:rPr lang="ru-RU" b="1" dirty="0" smtClean="0">
                <a:solidFill>
                  <a:srgbClr val="002060"/>
                </a:solidFill>
                <a:latin typeface="Century Gothic" panose="020B0502020202020204" pitchFamily="34" charset="0"/>
              </a:rPr>
              <a:t>личного</a:t>
            </a:r>
            <a:r>
              <a:rPr lang="en-US" b="1" dirty="0" smtClean="0">
                <a:solidFill>
                  <a:srgbClr val="002060"/>
                </a:solidFill>
                <a:latin typeface="Century Gothic" panose="020B0502020202020204" pitchFamily="34" charset="0"/>
              </a:rPr>
              <a:t>,</a:t>
            </a:r>
            <a:r>
              <a:rPr lang="ru-RU" b="1" dirty="0" smtClean="0">
                <a:solidFill>
                  <a:srgbClr val="002060"/>
                </a:solidFill>
                <a:latin typeface="Century Gothic" panose="020B0502020202020204" pitchFamily="34" charset="0"/>
              </a:rPr>
              <a:t> </a:t>
            </a:r>
            <a:r>
              <a:rPr lang="ru-RU" b="1" dirty="0">
                <a:solidFill>
                  <a:srgbClr val="002060"/>
                </a:solidFill>
                <a:latin typeface="Century Gothic" panose="020B0502020202020204" pitchFamily="34" charset="0"/>
              </a:rPr>
              <a:t>выбора табачная и никотиновая промышленность обманом вводила в заблуждение молодое поколение, бесконечно преследуя наживу за счет миллионов людей, которые каждый год платят за это своей </a:t>
            </a:r>
            <a:r>
              <a:rPr lang="ru-RU" b="1" dirty="0" smtClean="0">
                <a:solidFill>
                  <a:srgbClr val="002060"/>
                </a:solidFill>
                <a:latin typeface="Century Gothic" panose="020B0502020202020204" pitchFamily="34" charset="0"/>
              </a:rPr>
              <a:t>жизнью</a:t>
            </a:r>
          </a:p>
          <a:p>
            <a:r>
              <a:rPr lang="ru-RU" b="1" dirty="0">
                <a:solidFill>
                  <a:srgbClr val="002060"/>
                </a:solidFill>
                <a:latin typeface="Century Gothic" panose="020B0502020202020204" pitchFamily="34" charset="0"/>
              </a:rPr>
              <a:t>ВОЗ настоятельно призывает лидеров мнений (в поп-культуре, социальных сетях, учебных заведениях и дома), которых знает и уважает молодежь, рассказывать правду о манипуляциях, на которые идут компании для вербовки нового поколения пользователей табака. Мы должны дать молодежи силы и умения сопротивляться большому табачному бизнесу, разоблачая ложь и отказываясь от его продукции.</a:t>
            </a:r>
          </a:p>
        </p:txBody>
      </p:sp>
    </p:spTree>
    <p:extLst>
      <p:ext uri="{BB962C8B-B14F-4D97-AF65-F5344CB8AC3E}">
        <p14:creationId xmlns:p14="http://schemas.microsoft.com/office/powerpoint/2010/main" val="3627891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02130"/>
            <a:ext cx="8596668" cy="1728269"/>
          </a:xfrm>
        </p:spPr>
        <p:txBody>
          <a:bodyPr/>
          <a:lstStyle/>
          <a:p>
            <a:pPr algn="ctr"/>
            <a:r>
              <a:rPr lang="ru-RU" b="1" dirty="0">
                <a:solidFill>
                  <a:srgbClr val="FF0000"/>
                </a:solidFill>
                <a:latin typeface="Century Gothic" panose="020B0502020202020204" pitchFamily="34" charset="0"/>
              </a:rPr>
              <a:t>Во Всемирный день без табака    ВАЖНО</a:t>
            </a:r>
            <a:endParaRPr lang="ru-RU" dirty="0"/>
          </a:p>
        </p:txBody>
      </p:sp>
      <p:sp>
        <p:nvSpPr>
          <p:cNvPr id="3" name="Объект 2"/>
          <p:cNvSpPr>
            <a:spLocks noGrp="1"/>
          </p:cNvSpPr>
          <p:nvPr>
            <p:ph idx="1"/>
          </p:nvPr>
        </p:nvSpPr>
        <p:spPr>
          <a:xfrm>
            <a:off x="577516" y="1780674"/>
            <a:ext cx="8696486" cy="4899258"/>
          </a:xfrm>
        </p:spPr>
        <p:txBody>
          <a:bodyPr>
            <a:normAutofit/>
          </a:bodyPr>
          <a:lstStyle/>
          <a:p>
            <a:r>
              <a:rPr lang="ru-RU" b="1" dirty="0" smtClean="0">
                <a:solidFill>
                  <a:srgbClr val="002060"/>
                </a:solidFill>
                <a:latin typeface="Century Gothic" panose="020B0502020202020204" pitchFamily="34" charset="0"/>
              </a:rPr>
              <a:t>Принять </a:t>
            </a:r>
            <a:r>
              <a:rPr lang="ru-RU" b="1" dirty="0">
                <a:solidFill>
                  <a:srgbClr val="002060"/>
                </a:solidFill>
                <a:latin typeface="Century Gothic" panose="020B0502020202020204" pitchFamily="34" charset="0"/>
              </a:rPr>
              <a:t>меры для защиты этих возрастных групп, организовав проведение кампаний и мероприятий, направленных на все сферы общественной </a:t>
            </a:r>
            <a:r>
              <a:rPr lang="ru-RU" b="1" dirty="0" smtClean="0">
                <a:solidFill>
                  <a:srgbClr val="002060"/>
                </a:solidFill>
                <a:latin typeface="Century Gothic" panose="020B0502020202020204" pitchFamily="34" charset="0"/>
              </a:rPr>
              <a:t>жизни</a:t>
            </a:r>
          </a:p>
          <a:p>
            <a:r>
              <a:rPr lang="ru-RU" b="1" dirty="0" smtClean="0">
                <a:solidFill>
                  <a:srgbClr val="002060"/>
                </a:solidFill>
                <a:latin typeface="Century Gothic" panose="020B0502020202020204" pitchFamily="34" charset="0"/>
              </a:rPr>
              <a:t>Повысить </a:t>
            </a:r>
            <a:r>
              <a:rPr lang="ru-RU" b="1" dirty="0">
                <a:solidFill>
                  <a:srgbClr val="002060"/>
                </a:solidFill>
                <a:latin typeface="Century Gothic" panose="020B0502020202020204" pitchFamily="34" charset="0"/>
              </a:rPr>
              <a:t>уровень информированности о вреде для здоровья людей, связанном с незаконной торговлей табачными </a:t>
            </a:r>
            <a:r>
              <a:rPr lang="ru-RU" b="1" dirty="0" smtClean="0">
                <a:solidFill>
                  <a:srgbClr val="002060"/>
                </a:solidFill>
                <a:latin typeface="Century Gothic" panose="020B0502020202020204" pitchFamily="34" charset="0"/>
              </a:rPr>
              <a:t>изделиями</a:t>
            </a:r>
          </a:p>
          <a:p>
            <a:r>
              <a:rPr lang="ru-RU" b="1" dirty="0" smtClean="0">
                <a:solidFill>
                  <a:srgbClr val="002060"/>
                </a:solidFill>
                <a:latin typeface="Century Gothic" panose="020B0502020202020204" pitchFamily="34" charset="0"/>
              </a:rPr>
              <a:t>Показать</a:t>
            </a:r>
            <a:r>
              <a:rPr lang="ru-RU" b="1" dirty="0">
                <a:solidFill>
                  <a:srgbClr val="002060"/>
                </a:solidFill>
                <a:latin typeface="Century Gothic" panose="020B0502020202020204" pitchFamily="34" charset="0"/>
              </a:rPr>
              <a:t>, как незаконная торговля табачными изделиями подрывает достижения и программы в области здравоохранения, меры борьбы против </a:t>
            </a:r>
            <a:r>
              <a:rPr lang="ru-RU" b="1" dirty="0" smtClean="0">
                <a:solidFill>
                  <a:srgbClr val="002060"/>
                </a:solidFill>
                <a:latin typeface="Century Gothic" panose="020B0502020202020204" pitchFamily="34" charset="0"/>
              </a:rPr>
              <a:t>табака (увеличение </a:t>
            </a:r>
            <a:r>
              <a:rPr lang="ru-RU" b="1" dirty="0">
                <a:solidFill>
                  <a:srgbClr val="002060"/>
                </a:solidFill>
                <a:latin typeface="Century Gothic" panose="020B0502020202020204" pitchFamily="34" charset="0"/>
              </a:rPr>
              <a:t>налогов и цен, графические предупреждения о вреде для здоровья и другие </a:t>
            </a:r>
            <a:r>
              <a:rPr lang="ru-RU" b="1" dirty="0" smtClean="0">
                <a:solidFill>
                  <a:srgbClr val="002060"/>
                </a:solidFill>
                <a:latin typeface="Century Gothic" panose="020B0502020202020204" pitchFamily="34" charset="0"/>
              </a:rPr>
              <a:t>меры) </a:t>
            </a:r>
            <a:endParaRPr lang="ru-RU" b="1" dirty="0">
              <a:solidFill>
                <a:srgbClr val="002060"/>
              </a:solidFill>
              <a:latin typeface="Century Gothic" panose="020B0502020202020204" pitchFamily="34" charset="0"/>
            </a:endParaRPr>
          </a:p>
          <a:p>
            <a:r>
              <a:rPr lang="ru-RU" b="1" dirty="0">
                <a:solidFill>
                  <a:srgbClr val="002060"/>
                </a:solidFill>
                <a:latin typeface="Century Gothic" panose="020B0502020202020204" pitchFamily="34" charset="0"/>
              </a:rPr>
              <a:t>Продемонстрировать, как табачная промышленность участвует в незаконной торговле табачными изделиями.</a:t>
            </a:r>
          </a:p>
          <a:p>
            <a:endParaRPr lang="ru-RU" dirty="0"/>
          </a:p>
        </p:txBody>
      </p:sp>
    </p:spTree>
    <p:extLst>
      <p:ext uri="{BB962C8B-B14F-4D97-AF65-F5344CB8AC3E}">
        <p14:creationId xmlns:p14="http://schemas.microsoft.com/office/powerpoint/2010/main" val="550852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7334" y="609599"/>
            <a:ext cx="8596668" cy="4227871"/>
          </a:xfrm>
        </p:spPr>
        <p:txBody>
          <a:bodyPr/>
          <a:lstStyle/>
          <a:p>
            <a:endParaRPr lang="ru-RU" dirty="0"/>
          </a:p>
        </p:txBody>
      </p:sp>
      <p:pic>
        <p:nvPicPr>
          <p:cNvPr id="5" name="Рисунок 4" descr="http://i.mycdn.me/i?r=AzEPZsRbOZEKgBhR0XGMT1RkCKVwxKHlxhRoFcQbGior5aaKTM5SRkZCeTgDn6uOyic"/>
          <p:cNvPicPr/>
          <p:nvPr/>
        </p:nvPicPr>
        <p:blipFill>
          <a:blip r:embed="rId2">
            <a:extLst>
              <a:ext uri="{28A0092B-C50C-407E-A947-70E740481C1C}">
                <a14:useLocalDpi xmlns:a14="http://schemas.microsoft.com/office/drawing/2010/main" val="0"/>
              </a:ext>
            </a:extLst>
          </a:blip>
          <a:srcRect/>
          <a:stretch>
            <a:fillRect/>
          </a:stretch>
        </p:blipFill>
        <p:spPr bwMode="auto">
          <a:xfrm>
            <a:off x="677334" y="471949"/>
            <a:ext cx="8596667" cy="5648632"/>
          </a:xfrm>
          <a:prstGeom prst="rect">
            <a:avLst/>
          </a:prstGeom>
          <a:noFill/>
          <a:ln>
            <a:noFill/>
          </a:ln>
        </p:spPr>
      </p:pic>
    </p:spTree>
    <p:extLst>
      <p:ext uri="{BB962C8B-B14F-4D97-AF65-F5344CB8AC3E}">
        <p14:creationId xmlns:p14="http://schemas.microsoft.com/office/powerpoint/2010/main" val="152661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2743199" y="0"/>
            <a:ext cx="4339245" cy="2718262"/>
          </a:xfrm>
          <a:prstGeom prst="rect">
            <a:avLst/>
          </a:prstGeom>
        </p:spPr>
      </p:pic>
      <p:sp>
        <p:nvSpPr>
          <p:cNvPr id="3" name="Подзаголовок 2"/>
          <p:cNvSpPr>
            <a:spLocks noGrp="1"/>
          </p:cNvSpPr>
          <p:nvPr>
            <p:ph type="subTitle" idx="1"/>
          </p:nvPr>
        </p:nvSpPr>
        <p:spPr>
          <a:xfrm>
            <a:off x="831273" y="2859578"/>
            <a:ext cx="8237912" cy="2826327"/>
          </a:xfrm>
        </p:spPr>
        <p:txBody>
          <a:bodyPr>
            <a:noAutofit/>
          </a:bodyPr>
          <a:lstStyle/>
          <a:p>
            <a:pPr algn="ctr"/>
            <a:r>
              <a:rPr lang="ru-RU" sz="2400" b="1" dirty="0">
                <a:solidFill>
                  <a:srgbClr val="FF0000"/>
                </a:solidFill>
                <a:latin typeface="Century Gothic" panose="020B0502020202020204" pitchFamily="34" charset="0"/>
              </a:rPr>
              <a:t>«Курение или здоровье — </a:t>
            </a:r>
            <a:r>
              <a:rPr lang="ru-RU" sz="2400" b="1" dirty="0" smtClean="0">
                <a:solidFill>
                  <a:srgbClr val="FF0000"/>
                </a:solidFill>
                <a:latin typeface="Century Gothic" panose="020B0502020202020204" pitchFamily="34" charset="0"/>
              </a:rPr>
              <a:t>Вам </a:t>
            </a:r>
            <a:r>
              <a:rPr lang="ru-RU" sz="2400" b="1" dirty="0">
                <a:solidFill>
                  <a:srgbClr val="FF0000"/>
                </a:solidFill>
                <a:latin typeface="Century Gothic" panose="020B0502020202020204" pitchFamily="34" charset="0"/>
              </a:rPr>
              <a:t>выбирать</a:t>
            </a:r>
            <a:r>
              <a:rPr lang="ru-RU" sz="2400" b="1" dirty="0" smtClean="0">
                <a:solidFill>
                  <a:srgbClr val="FF0000"/>
                </a:solidFill>
                <a:latin typeface="Century Gothic" panose="020B0502020202020204" pitchFamily="34" charset="0"/>
              </a:rPr>
              <a:t>!» лозунг </a:t>
            </a:r>
            <a:r>
              <a:rPr lang="ru-RU" sz="2400" b="1" dirty="0">
                <a:solidFill>
                  <a:srgbClr val="FF0000"/>
                </a:solidFill>
                <a:latin typeface="Century Gothic" panose="020B0502020202020204" pitchFamily="34" charset="0"/>
              </a:rPr>
              <a:t>Всемирной организации </a:t>
            </a:r>
            <a:r>
              <a:rPr lang="ru-RU" sz="2400" b="1" dirty="0" smtClean="0">
                <a:solidFill>
                  <a:srgbClr val="FF0000"/>
                </a:solidFill>
                <a:latin typeface="Century Gothic" panose="020B0502020202020204" pitchFamily="34" charset="0"/>
              </a:rPr>
              <a:t>здравоохранения (ВОЗ)</a:t>
            </a:r>
          </a:p>
          <a:p>
            <a:pPr algn="ctr"/>
            <a:endParaRPr lang="ru-RU" sz="2400" b="1" dirty="0">
              <a:solidFill>
                <a:srgbClr val="FF0000"/>
              </a:solidFill>
              <a:latin typeface="Century Gothic" panose="020B0502020202020204" pitchFamily="34" charset="0"/>
            </a:endParaRPr>
          </a:p>
          <a:p>
            <a:pPr algn="just"/>
            <a:r>
              <a:rPr lang="ru-RU" sz="2000" b="1" dirty="0" smtClean="0">
                <a:solidFill>
                  <a:srgbClr val="FF0000"/>
                </a:solidFill>
                <a:latin typeface="Century Gothic" panose="020B0502020202020204" pitchFamily="34" charset="0"/>
              </a:rPr>
              <a:t>Цель </a:t>
            </a:r>
            <a:r>
              <a:rPr lang="ru-RU" sz="2000" b="1" dirty="0">
                <a:solidFill>
                  <a:srgbClr val="FF0000"/>
                </a:solidFill>
                <a:latin typeface="Century Gothic" panose="020B0502020202020204" pitchFamily="34" charset="0"/>
              </a:rPr>
              <a:t>глобальной акции - </a:t>
            </a:r>
            <a:r>
              <a:rPr lang="ru-RU" sz="2000" b="1" dirty="0">
                <a:solidFill>
                  <a:srgbClr val="002060"/>
                </a:solidFill>
                <a:latin typeface="Century Gothic" panose="020B0502020202020204" pitchFamily="34" charset="0"/>
              </a:rPr>
              <a:t>полное избавление человечества от пагубной привычки курить табак. </a:t>
            </a:r>
            <a:endParaRPr lang="ru-RU" sz="2000" b="1" dirty="0" smtClean="0">
              <a:solidFill>
                <a:srgbClr val="002060"/>
              </a:solidFill>
              <a:latin typeface="Century Gothic" panose="020B0502020202020204" pitchFamily="34" charset="0"/>
            </a:endParaRPr>
          </a:p>
          <a:p>
            <a:pPr algn="just"/>
            <a:r>
              <a:rPr lang="ru-RU" sz="2000" b="1" dirty="0" smtClean="0">
                <a:solidFill>
                  <a:srgbClr val="002060"/>
                </a:solidFill>
                <a:latin typeface="Century Gothic" panose="020B0502020202020204" pitchFamily="34" charset="0"/>
              </a:rPr>
              <a:t>Всемирная </a:t>
            </a:r>
            <a:r>
              <a:rPr lang="ru-RU" sz="2000" b="1" dirty="0">
                <a:solidFill>
                  <a:srgbClr val="002060"/>
                </a:solidFill>
                <a:latin typeface="Century Gothic" panose="020B0502020202020204" pitchFamily="34" charset="0"/>
              </a:rPr>
              <a:t>организация </a:t>
            </a:r>
            <a:r>
              <a:rPr lang="ru-RU" sz="2000" b="1" dirty="0" smtClean="0">
                <a:solidFill>
                  <a:srgbClr val="002060"/>
                </a:solidFill>
                <a:latin typeface="Century Gothic" panose="020B0502020202020204" pitchFamily="34" charset="0"/>
              </a:rPr>
              <a:t>здравоохранения (ВОЗ) </a:t>
            </a:r>
            <a:r>
              <a:rPr lang="ru-RU" sz="2000" b="1" dirty="0">
                <a:solidFill>
                  <a:srgbClr val="002060"/>
                </a:solidFill>
                <a:latin typeface="Century Gothic" panose="020B0502020202020204" pitchFamily="34" charset="0"/>
              </a:rPr>
              <a:t>стремится, чтобы грядущие поколения были лишены всех болезней, к которым приводит курение</a:t>
            </a:r>
            <a:r>
              <a:rPr lang="ru-RU" sz="2000" b="1" dirty="0" smtClean="0">
                <a:solidFill>
                  <a:srgbClr val="002060"/>
                </a:solidFill>
                <a:latin typeface="Century Gothic" panose="020B0502020202020204" pitchFamily="34" charset="0"/>
              </a:rPr>
              <a:t>.</a:t>
            </a:r>
          </a:p>
          <a:p>
            <a:pPr algn="just"/>
            <a:endParaRPr lang="ru-RU" sz="2000" dirty="0">
              <a:solidFill>
                <a:srgbClr val="0070C0"/>
              </a:solidFill>
            </a:endParaRPr>
          </a:p>
          <a:p>
            <a:pPr algn="just"/>
            <a:endParaRPr lang="ru-RU" sz="2000" dirty="0" smtClean="0">
              <a:solidFill>
                <a:srgbClr val="0070C0"/>
              </a:solidFill>
            </a:endParaRPr>
          </a:p>
        </p:txBody>
      </p:sp>
    </p:spTree>
    <p:extLst>
      <p:ext uri="{BB962C8B-B14F-4D97-AF65-F5344CB8AC3E}">
        <p14:creationId xmlns:p14="http://schemas.microsoft.com/office/powerpoint/2010/main" val="134260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6089" y="382385"/>
            <a:ext cx="5539274" cy="1903616"/>
          </a:xfrm>
        </p:spPr>
        <p:txBody>
          <a:bodyPr/>
          <a:lstStyle/>
          <a:p>
            <a:pPr algn="ctr"/>
            <a:r>
              <a:rPr lang="ru-RU" sz="2400" dirty="0" smtClean="0">
                <a:solidFill>
                  <a:srgbClr val="FF0000"/>
                </a:solidFill>
              </a:rPr>
              <a:t/>
            </a:r>
            <a:br>
              <a:rPr lang="ru-RU" sz="2400" dirty="0" smtClean="0">
                <a:solidFill>
                  <a:srgbClr val="FF0000"/>
                </a:solidFill>
              </a:rPr>
            </a:br>
            <a:r>
              <a:rPr lang="ru-RU" sz="2400" dirty="0">
                <a:solidFill>
                  <a:srgbClr val="FF0000"/>
                </a:solidFill>
              </a:rPr>
              <a:t/>
            </a:r>
            <a:br>
              <a:rPr lang="ru-RU" sz="2400" dirty="0">
                <a:solidFill>
                  <a:srgbClr val="FF0000"/>
                </a:solidFill>
              </a:rPr>
            </a:br>
            <a:r>
              <a:rPr lang="ru-RU" sz="2400" b="1" dirty="0" smtClean="0">
                <a:solidFill>
                  <a:srgbClr val="FF0000"/>
                </a:solidFill>
                <a:latin typeface="Century Gothic" panose="020B0502020202020204" pitchFamily="34" charset="0"/>
              </a:rPr>
              <a:t>Всемирный </a:t>
            </a:r>
            <a:r>
              <a:rPr lang="ru-RU" sz="2400" b="1" dirty="0">
                <a:solidFill>
                  <a:srgbClr val="FF0000"/>
                </a:solidFill>
                <a:latin typeface="Century Gothic" panose="020B0502020202020204" pitchFamily="34" charset="0"/>
              </a:rPr>
              <a:t>день </a:t>
            </a:r>
            <a:r>
              <a:rPr lang="ru-RU" sz="2400" b="1" dirty="0" smtClean="0">
                <a:solidFill>
                  <a:srgbClr val="FF0000"/>
                </a:solidFill>
                <a:latin typeface="Century Gothic" panose="020B0502020202020204" pitchFamily="34" charset="0"/>
              </a:rPr>
              <a:t>без табака </a:t>
            </a:r>
            <a:r>
              <a:rPr lang="en-US" sz="2400" b="1" dirty="0">
                <a:solidFill>
                  <a:srgbClr val="FF0000"/>
                </a:solidFill>
                <a:latin typeface="Century Gothic" panose="020B0502020202020204" pitchFamily="34" charset="0"/>
              </a:rPr>
              <a:t>(World No Tobacco Day) </a:t>
            </a:r>
            <a:r>
              <a:rPr lang="ru-RU" sz="2400" b="1" dirty="0" smtClean="0">
                <a:solidFill>
                  <a:srgbClr val="FF0000"/>
                </a:solidFill>
                <a:latin typeface="Century Gothic" panose="020B0502020202020204" pitchFamily="34" charset="0"/>
              </a:rPr>
              <a:t> </a:t>
            </a:r>
            <a:r>
              <a:rPr lang="ru-RU" sz="2400" b="1" dirty="0">
                <a:solidFill>
                  <a:srgbClr val="FF0000"/>
                </a:solidFill>
                <a:latin typeface="Century Gothic" panose="020B0502020202020204" pitchFamily="34" charset="0"/>
              </a:rPr>
              <a:t>был установлен </a:t>
            </a:r>
            <a:r>
              <a:rPr lang="ru-RU" sz="2400" b="1" dirty="0" smtClean="0">
                <a:solidFill>
                  <a:srgbClr val="FF0000"/>
                </a:solidFill>
                <a:latin typeface="Century Gothic" panose="020B0502020202020204" pitchFamily="34" charset="0"/>
              </a:rPr>
              <a:t>Всемирной организацией </a:t>
            </a:r>
            <a:r>
              <a:rPr lang="ru-RU" sz="2400" b="1" dirty="0">
                <a:solidFill>
                  <a:srgbClr val="FF0000"/>
                </a:solidFill>
                <a:latin typeface="Century Gothic" panose="020B0502020202020204" pitchFamily="34" charset="0"/>
              </a:rPr>
              <a:t>здравоохранения в </a:t>
            </a:r>
            <a:r>
              <a:rPr lang="ru-RU" sz="2400" b="1" dirty="0" smtClean="0">
                <a:solidFill>
                  <a:srgbClr val="FF0000"/>
                </a:solidFill>
                <a:latin typeface="Century Gothic" panose="020B0502020202020204" pitchFamily="34" charset="0"/>
              </a:rPr>
              <a:t>1987 </a:t>
            </a:r>
            <a:r>
              <a:rPr lang="ru-RU" sz="2400" b="1" dirty="0">
                <a:solidFill>
                  <a:srgbClr val="FF0000"/>
                </a:solidFill>
                <a:latin typeface="Century Gothic" panose="020B0502020202020204" pitchFamily="34" charset="0"/>
              </a:rPr>
              <a:t>году</a:t>
            </a:r>
            <a:r>
              <a:rPr lang="ru-RU" sz="2400" b="1" dirty="0" smtClean="0">
                <a:solidFill>
                  <a:srgbClr val="FF0000"/>
                </a:solidFill>
                <a:latin typeface="Century Gothic" panose="020B0502020202020204" pitchFamily="34" charset="0"/>
              </a:rPr>
              <a:t>.</a:t>
            </a:r>
            <a:endParaRPr lang="ru-RU" sz="2400" b="1" dirty="0">
              <a:solidFill>
                <a:srgbClr val="FF0000"/>
              </a:solidFill>
              <a:latin typeface="Century Gothic" panose="020B0502020202020204" pitchFamily="34" charset="0"/>
            </a:endParaRPr>
          </a:p>
        </p:txBody>
      </p:sp>
      <p:sp>
        <p:nvSpPr>
          <p:cNvPr id="3" name="Подзаголовок 2"/>
          <p:cNvSpPr>
            <a:spLocks noGrp="1"/>
          </p:cNvSpPr>
          <p:nvPr>
            <p:ph type="subTitle" idx="1"/>
          </p:nvPr>
        </p:nvSpPr>
        <p:spPr>
          <a:xfrm>
            <a:off x="675117" y="2726108"/>
            <a:ext cx="8598887" cy="3807695"/>
          </a:xfrm>
        </p:spPr>
        <p:txBody>
          <a:bodyPr>
            <a:normAutofit/>
          </a:bodyPr>
          <a:lstStyle/>
          <a:p>
            <a:pPr algn="just"/>
            <a:r>
              <a:rPr lang="ru-RU" b="1" dirty="0" smtClean="0">
                <a:solidFill>
                  <a:srgbClr val="FF0000"/>
                </a:solidFill>
                <a:latin typeface="Century Gothic" panose="020B0502020202020204" pitchFamily="34" charset="0"/>
              </a:rPr>
              <a:t>Всемирный </a:t>
            </a:r>
            <a:r>
              <a:rPr lang="ru-RU" b="1" dirty="0">
                <a:solidFill>
                  <a:srgbClr val="FF0000"/>
                </a:solidFill>
                <a:latin typeface="Century Gothic" panose="020B0502020202020204" pitchFamily="34" charset="0"/>
              </a:rPr>
              <a:t>день борьбы с курением </a:t>
            </a:r>
            <a:r>
              <a:rPr lang="ru-RU" b="1" dirty="0">
                <a:solidFill>
                  <a:srgbClr val="002060"/>
                </a:solidFill>
                <a:latin typeface="Century Gothic" panose="020B0502020202020204" pitchFamily="34" charset="0"/>
              </a:rPr>
              <a:t>- это день, когда происходит активизация усилий всех стран в борьбе с распространением </a:t>
            </a:r>
            <a:r>
              <a:rPr lang="ru-RU" b="1" dirty="0" smtClean="0">
                <a:solidFill>
                  <a:srgbClr val="002060"/>
                </a:solidFill>
                <a:latin typeface="Century Gothic" panose="020B0502020202020204" pitchFamily="34" charset="0"/>
              </a:rPr>
              <a:t>курения.</a:t>
            </a:r>
            <a:r>
              <a:rPr lang="en-US" b="1" dirty="0" smtClean="0">
                <a:solidFill>
                  <a:srgbClr val="002060"/>
                </a:solidFill>
                <a:latin typeface="Century Gothic" panose="020B0502020202020204" pitchFamily="34" charset="0"/>
              </a:rPr>
              <a:t> </a:t>
            </a:r>
            <a:r>
              <a:rPr lang="ru-RU" b="1" dirty="0" smtClean="0">
                <a:solidFill>
                  <a:srgbClr val="002060"/>
                </a:solidFill>
                <a:latin typeface="Century Gothic" panose="020B0502020202020204" pitchFamily="34" charset="0"/>
              </a:rPr>
              <a:t>Акция </a:t>
            </a:r>
            <a:r>
              <a:rPr lang="ru-RU" b="1" dirty="0">
                <a:solidFill>
                  <a:srgbClr val="002060"/>
                </a:solidFill>
                <a:latin typeface="Century Gothic" panose="020B0502020202020204" pitchFamily="34" charset="0"/>
              </a:rPr>
              <a:t>направлена на привлечение внимания мировой общественности к проблеме табачной эпидемии.</a:t>
            </a:r>
          </a:p>
          <a:p>
            <a:pPr algn="just"/>
            <a:r>
              <a:rPr lang="ru-RU" b="1" dirty="0" smtClean="0">
                <a:solidFill>
                  <a:srgbClr val="002060"/>
                </a:solidFill>
                <a:latin typeface="Century Gothic" panose="020B0502020202020204" pitchFamily="34" charset="0"/>
              </a:rPr>
              <a:t>С </a:t>
            </a:r>
            <a:r>
              <a:rPr lang="ru-RU" b="1" dirty="0">
                <a:solidFill>
                  <a:srgbClr val="002060"/>
                </a:solidFill>
                <a:latin typeface="Century Gothic" panose="020B0502020202020204" pitchFamily="34" charset="0"/>
              </a:rPr>
              <a:t>каждым </a:t>
            </a:r>
            <a:r>
              <a:rPr lang="ru-RU" b="1" dirty="0" smtClean="0">
                <a:solidFill>
                  <a:srgbClr val="002060"/>
                </a:solidFill>
                <a:latin typeface="Century Gothic" panose="020B0502020202020204" pitchFamily="34" charset="0"/>
              </a:rPr>
              <a:t>годом</a:t>
            </a:r>
            <a:r>
              <a:rPr lang="en-US" b="1" dirty="0" smtClean="0">
                <a:solidFill>
                  <a:srgbClr val="002060"/>
                </a:solidFill>
                <a:latin typeface="Century Gothic" panose="020B0502020202020204" pitchFamily="34" charset="0"/>
              </a:rPr>
              <a:t>,</a:t>
            </a:r>
            <a:r>
              <a:rPr lang="ru-RU" b="1" dirty="0" smtClean="0">
                <a:solidFill>
                  <a:srgbClr val="002060"/>
                </a:solidFill>
                <a:latin typeface="Century Gothic" panose="020B0502020202020204" pitchFamily="34" charset="0"/>
              </a:rPr>
              <a:t> </a:t>
            </a:r>
            <a:r>
              <a:rPr lang="ru-RU" b="1" dirty="0">
                <a:solidFill>
                  <a:srgbClr val="002060"/>
                </a:solidFill>
                <a:latin typeface="Century Gothic" panose="020B0502020202020204" pitchFamily="34" charset="0"/>
              </a:rPr>
              <a:t>число стран, участвующих в проводимых мероприятиях, растет, так как для всех становится очевидной проблема неуклонного распространения курения и увеличение количества смертей от этой привычки</a:t>
            </a:r>
            <a:r>
              <a:rPr lang="ru-RU" b="1" dirty="0" smtClean="0">
                <a:solidFill>
                  <a:srgbClr val="002060"/>
                </a:solidFill>
                <a:latin typeface="Century Gothic" panose="020B0502020202020204" pitchFamily="34" charset="0"/>
              </a:rPr>
              <a:t>.</a:t>
            </a:r>
          </a:p>
          <a:p>
            <a:pPr algn="just"/>
            <a:r>
              <a:rPr lang="ru-RU" b="1" dirty="0" smtClean="0">
                <a:solidFill>
                  <a:srgbClr val="002060"/>
                </a:solidFill>
                <a:latin typeface="Century Gothic" panose="020B0502020202020204" pitchFamily="34" charset="0"/>
              </a:rPr>
              <a:t> </a:t>
            </a:r>
            <a:r>
              <a:rPr lang="ru-RU" b="1" dirty="0">
                <a:solidFill>
                  <a:srgbClr val="002060"/>
                </a:solidFill>
                <a:latin typeface="Century Gothic" panose="020B0502020202020204" pitchFamily="34" charset="0"/>
              </a:rPr>
              <a:t>Курение остается одной из самых распространенных вредных привычек и причиной прогрессирования большинства хронических заболеваний населения, приводящих к утрате трудоспособности, </a:t>
            </a:r>
            <a:r>
              <a:rPr lang="ru-RU" b="1" dirty="0" err="1">
                <a:solidFill>
                  <a:srgbClr val="002060"/>
                </a:solidFill>
                <a:latin typeface="Century Gothic" panose="020B0502020202020204" pitchFamily="34" charset="0"/>
              </a:rPr>
              <a:t>инвалидизации</a:t>
            </a:r>
            <a:r>
              <a:rPr lang="ru-RU" b="1" dirty="0">
                <a:solidFill>
                  <a:srgbClr val="002060"/>
                </a:solidFill>
                <a:latin typeface="Century Gothic" panose="020B0502020202020204" pitchFamily="34" charset="0"/>
              </a:rPr>
              <a:t>, смерти. </a:t>
            </a:r>
          </a:p>
        </p:txBody>
      </p:sp>
      <p:pic>
        <p:nvPicPr>
          <p:cNvPr id="4" name="Рисунок 3"/>
          <p:cNvPicPr>
            <a:picLocks noChangeAspect="1"/>
          </p:cNvPicPr>
          <p:nvPr/>
        </p:nvPicPr>
        <p:blipFill>
          <a:blip r:embed="rId2"/>
          <a:stretch>
            <a:fillRect/>
          </a:stretch>
        </p:blipFill>
        <p:spPr>
          <a:xfrm>
            <a:off x="6517177" y="382384"/>
            <a:ext cx="2685012" cy="2111433"/>
          </a:xfrm>
          <a:prstGeom prst="rect">
            <a:avLst/>
          </a:prstGeom>
          <a:noFill/>
          <a:ln>
            <a:solidFill>
              <a:schemeClr val="bg1"/>
            </a:solidFill>
          </a:ln>
        </p:spPr>
      </p:pic>
    </p:spTree>
    <p:extLst>
      <p:ext uri="{BB962C8B-B14F-4D97-AF65-F5344CB8AC3E}">
        <p14:creationId xmlns:p14="http://schemas.microsoft.com/office/powerpoint/2010/main" val="3850658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923" y="854579"/>
            <a:ext cx="8915079" cy="897308"/>
          </a:xfrm>
        </p:spPr>
        <p:txBody>
          <a:bodyPr/>
          <a:lstStyle/>
          <a:p>
            <a:r>
              <a:rPr lang="ru-RU" b="1" dirty="0" smtClean="0">
                <a:solidFill>
                  <a:srgbClr val="FF0000"/>
                </a:solidFill>
                <a:latin typeface="Century Gothic" panose="020B0502020202020204" pitchFamily="34" charset="0"/>
              </a:rPr>
              <a:t>          ОСНОВНЫЕ </a:t>
            </a:r>
            <a:r>
              <a:rPr lang="ru-RU" b="1" dirty="0">
                <a:solidFill>
                  <a:srgbClr val="FF0000"/>
                </a:solidFill>
                <a:latin typeface="Century Gothic" panose="020B0502020202020204" pitchFamily="34" charset="0"/>
              </a:rPr>
              <a:t>Ф</a:t>
            </a:r>
            <a:r>
              <a:rPr lang="ru-RU" b="1" dirty="0" smtClean="0">
                <a:solidFill>
                  <a:srgbClr val="FF0000"/>
                </a:solidFill>
                <a:latin typeface="Century Gothic" panose="020B0502020202020204" pitchFamily="34" charset="0"/>
              </a:rPr>
              <a:t>АКТЫ</a:t>
            </a:r>
            <a:endParaRPr lang="ru-RU" b="1" dirty="0">
              <a:solidFill>
                <a:srgbClr val="FF0000"/>
              </a:solidFill>
              <a:latin typeface="Century Gothic" panose="020B0502020202020204" pitchFamily="34" charset="0"/>
            </a:endParaRPr>
          </a:p>
        </p:txBody>
      </p:sp>
      <p:sp>
        <p:nvSpPr>
          <p:cNvPr id="4" name="Заголовок 1"/>
          <p:cNvSpPr>
            <a:spLocks noGrp="1"/>
          </p:cNvSpPr>
          <p:nvPr>
            <p:ph idx="1"/>
          </p:nvPr>
        </p:nvSpPr>
        <p:spPr>
          <a:xfrm>
            <a:off x="895149" y="2433484"/>
            <a:ext cx="8378852" cy="3607878"/>
          </a:xfrm>
        </p:spPr>
        <p:txBody>
          <a:bodyPr>
            <a:normAutofit lnSpcReduction="10000"/>
          </a:bodyPr>
          <a:lstStyle/>
          <a:p>
            <a:pPr marL="0" indent="0" algn="l">
              <a:buNone/>
            </a:pPr>
            <a:r>
              <a:rPr lang="ru-RU" sz="1900" b="1" dirty="0" smtClean="0">
                <a:solidFill>
                  <a:srgbClr val="002060"/>
                </a:solidFill>
                <a:latin typeface="Century Gothic" panose="020B0502020202020204" pitchFamily="34" charset="0"/>
              </a:rPr>
              <a:t>По данным Всемирной организации здравоохранения (ВОЗ) в мире курят около трети взрослого населения или примерно 1,2 миллиарда людей. Из них 200 </a:t>
            </a:r>
            <a:r>
              <a:rPr lang="ru-RU" sz="1900" b="1" dirty="0">
                <a:solidFill>
                  <a:srgbClr val="002060"/>
                </a:solidFill>
                <a:latin typeface="Century Gothic" panose="020B0502020202020204" pitchFamily="34" charset="0"/>
              </a:rPr>
              <a:t>миллионов – </a:t>
            </a:r>
            <a:r>
              <a:rPr lang="ru-RU" sz="1900" b="1" dirty="0" smtClean="0">
                <a:solidFill>
                  <a:srgbClr val="002060"/>
                </a:solidFill>
                <a:latin typeface="Century Gothic" panose="020B0502020202020204" pitchFamily="34" charset="0"/>
              </a:rPr>
              <a:t>женщины</a:t>
            </a:r>
            <a:r>
              <a:rPr lang="ru-RU" sz="1900" b="1" dirty="0">
                <a:solidFill>
                  <a:srgbClr val="002060"/>
                </a:solidFill>
                <a:latin typeface="Century Gothic" panose="020B0502020202020204" pitchFamily="34" charset="0"/>
              </a:rPr>
              <a:t/>
            </a:r>
            <a:br>
              <a:rPr lang="ru-RU" sz="1900" b="1" dirty="0">
                <a:solidFill>
                  <a:srgbClr val="002060"/>
                </a:solidFill>
                <a:latin typeface="Century Gothic" panose="020B0502020202020204" pitchFamily="34" charset="0"/>
              </a:rPr>
            </a:br>
            <a:r>
              <a:rPr lang="ru-RU" sz="1900" b="1" dirty="0" smtClean="0">
                <a:solidFill>
                  <a:srgbClr val="002060"/>
                </a:solidFill>
                <a:latin typeface="Century Gothic" panose="020B0502020202020204" pitchFamily="34" charset="0"/>
              </a:rPr>
              <a:t>Ежегодно </a:t>
            </a:r>
            <a:r>
              <a:rPr lang="ru-RU" sz="1900" b="1" dirty="0">
                <a:solidFill>
                  <a:srgbClr val="002060"/>
                </a:solidFill>
                <a:latin typeface="Century Gothic" panose="020B0502020202020204" pitchFamily="34" charset="0"/>
              </a:rPr>
              <a:t>население планеты выкуривает более триллиона </a:t>
            </a:r>
            <a:r>
              <a:rPr lang="ru-RU" sz="1900" b="1" dirty="0" smtClean="0">
                <a:solidFill>
                  <a:srgbClr val="002060"/>
                </a:solidFill>
                <a:latin typeface="Century Gothic" panose="020B0502020202020204" pitchFamily="34" charset="0"/>
              </a:rPr>
              <a:t>сигарет</a:t>
            </a:r>
            <a:endParaRPr lang="ru-RU" sz="1900" b="1" dirty="0">
              <a:solidFill>
                <a:srgbClr val="002060"/>
              </a:solidFill>
              <a:latin typeface="Century Gothic" panose="020B0502020202020204" pitchFamily="34" charset="0"/>
            </a:endParaRPr>
          </a:p>
          <a:p>
            <a:pPr marL="0" indent="0">
              <a:buNone/>
            </a:pPr>
            <a:r>
              <a:rPr lang="ru-RU" sz="1900" b="1" dirty="0">
                <a:solidFill>
                  <a:srgbClr val="002060"/>
                </a:solidFill>
                <a:latin typeface="Century Gothic" panose="020B0502020202020204" pitchFamily="34" charset="0"/>
              </a:rPr>
              <a:t>В России курят примерно 2/3 мужчин и не менее 1/3 </a:t>
            </a:r>
            <a:r>
              <a:rPr lang="ru-RU" sz="1900" b="1" dirty="0" smtClean="0">
                <a:solidFill>
                  <a:srgbClr val="002060"/>
                </a:solidFill>
                <a:latin typeface="Century Gothic" panose="020B0502020202020204" pitchFamily="34" charset="0"/>
              </a:rPr>
              <a:t>женщин, более </a:t>
            </a:r>
            <a:r>
              <a:rPr lang="ru-RU" sz="1900" b="1" dirty="0">
                <a:solidFill>
                  <a:srgbClr val="002060"/>
                </a:solidFill>
                <a:latin typeface="Century Gothic" panose="020B0502020202020204" pitchFamily="34" charset="0"/>
              </a:rPr>
              <a:t>15 % подростков 13-15 лет, хотя десять лет назад эта цифра составляла 12%. По итогам опросов, в среднем дети начинают курить в 13 лет, а зависимость формируется уже в 15 лет.</a:t>
            </a:r>
          </a:p>
          <a:p>
            <a:pPr marL="0" indent="0" algn="l">
              <a:buNone/>
            </a:pPr>
            <a:r>
              <a:rPr lang="ru-RU" sz="2000" dirty="0">
                <a:solidFill>
                  <a:srgbClr val="0070C0"/>
                </a:solidFill>
              </a:rPr>
              <a:t/>
            </a:r>
            <a:br>
              <a:rPr lang="ru-RU" sz="2000" dirty="0">
                <a:solidFill>
                  <a:srgbClr val="0070C0"/>
                </a:solidFill>
              </a:rPr>
            </a:br>
            <a:endParaRPr lang="ru-RU" sz="2000" dirty="0">
              <a:solidFill>
                <a:srgbClr val="0070C0"/>
              </a:solidFill>
            </a:endParaRPr>
          </a:p>
        </p:txBody>
      </p:sp>
      <p:pic>
        <p:nvPicPr>
          <p:cNvPr id="5" name="Рисунок 4"/>
          <p:cNvPicPr>
            <a:picLocks noChangeAspect="1"/>
          </p:cNvPicPr>
          <p:nvPr/>
        </p:nvPicPr>
        <p:blipFill>
          <a:blip r:embed="rId2"/>
          <a:stretch>
            <a:fillRect/>
          </a:stretch>
        </p:blipFill>
        <p:spPr>
          <a:xfrm>
            <a:off x="6810998" y="444381"/>
            <a:ext cx="2221907" cy="1716209"/>
          </a:xfrm>
          <a:prstGeom prst="rect">
            <a:avLst/>
          </a:prstGeom>
        </p:spPr>
      </p:pic>
    </p:spTree>
    <p:extLst>
      <p:ext uri="{BB962C8B-B14F-4D97-AF65-F5344CB8AC3E}">
        <p14:creationId xmlns:p14="http://schemas.microsoft.com/office/powerpoint/2010/main" val="2426475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2776" y="566871"/>
            <a:ext cx="8281225" cy="1320800"/>
          </a:xfrm>
        </p:spPr>
        <p:txBody>
          <a:bodyPr/>
          <a:lstStyle/>
          <a:p>
            <a:r>
              <a:rPr lang="ru-RU" b="1" dirty="0" smtClean="0">
                <a:solidFill>
                  <a:srgbClr val="FF0000"/>
                </a:solidFill>
                <a:latin typeface="Century Gothic" panose="020B0502020202020204" pitchFamily="34" charset="0"/>
              </a:rPr>
              <a:t>НЕУТЕШИТЕЛЬНАЯ СТАТИСТИКА</a:t>
            </a:r>
            <a:endParaRPr lang="ru-RU" b="1" dirty="0">
              <a:solidFill>
                <a:srgbClr val="FF0000"/>
              </a:solidFill>
              <a:latin typeface="Century Gothic" panose="020B0502020202020204" pitchFamily="34" charset="0"/>
            </a:endParaRPr>
          </a:p>
        </p:txBody>
      </p:sp>
      <p:sp>
        <p:nvSpPr>
          <p:cNvPr id="3" name="Объект 2"/>
          <p:cNvSpPr>
            <a:spLocks noGrp="1"/>
          </p:cNvSpPr>
          <p:nvPr>
            <p:ph idx="1"/>
          </p:nvPr>
        </p:nvSpPr>
        <p:spPr>
          <a:xfrm>
            <a:off x="677334" y="2102265"/>
            <a:ext cx="4697971" cy="3939097"/>
          </a:xfrm>
        </p:spPr>
        <p:txBody>
          <a:bodyPr/>
          <a:lstStyle/>
          <a:p>
            <a:pPr marL="0" indent="0">
              <a:buNone/>
            </a:pPr>
            <a:r>
              <a:rPr lang="ru-RU" b="1" dirty="0" smtClean="0">
                <a:solidFill>
                  <a:srgbClr val="FF0000"/>
                </a:solidFill>
                <a:latin typeface="Century Gothic" panose="020B0502020202020204" pitchFamily="34" charset="0"/>
              </a:rPr>
              <a:t>Ежегодно употребление табака уносит жизни более 8 миллионов человек во всем мире.</a:t>
            </a:r>
          </a:p>
          <a:p>
            <a:pPr marL="0" indent="0">
              <a:buNone/>
            </a:pPr>
            <a:r>
              <a:rPr lang="ru-RU" b="1" dirty="0" smtClean="0">
                <a:solidFill>
                  <a:srgbClr val="FF0000"/>
                </a:solidFill>
                <a:latin typeface="Century Gothic" panose="020B0502020202020204" pitchFamily="34" charset="0"/>
              </a:rPr>
              <a:t>Более 7 миллионов из этих случаев летальных исходов связаны с непосредственным употреблением табака, и около 1,2 миллиона – с пассивным курением некурящих людей</a:t>
            </a:r>
            <a:endParaRPr lang="ru-RU" b="1" dirty="0">
              <a:solidFill>
                <a:srgbClr val="FF0000"/>
              </a:solidFill>
              <a:latin typeface="Century Gothic" panose="020B0502020202020204" pitchFamily="34" charset="0"/>
            </a:endParaRPr>
          </a:p>
        </p:txBody>
      </p:sp>
      <p:pic>
        <p:nvPicPr>
          <p:cNvPr id="4" name="Объект 3" descr="C:\Users\Родители\Desktop\Курение\Картинка Курение ВОЗ 2.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375305" y="1515291"/>
            <a:ext cx="4016523" cy="4389120"/>
          </a:xfrm>
          <a:prstGeom prst="rect">
            <a:avLst/>
          </a:prstGeom>
          <a:noFill/>
          <a:ln>
            <a:noFill/>
          </a:ln>
        </p:spPr>
      </p:pic>
    </p:spTree>
    <p:extLst>
      <p:ext uri="{BB962C8B-B14F-4D97-AF65-F5344CB8AC3E}">
        <p14:creationId xmlns:p14="http://schemas.microsoft.com/office/powerpoint/2010/main" val="550076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FF0000"/>
                </a:solidFill>
                <a:latin typeface="Century Gothic" panose="020B0502020202020204" pitchFamily="34" charset="0"/>
              </a:rPr>
              <a:t>Главная </a:t>
            </a:r>
            <a:r>
              <a:rPr lang="ru-RU" sz="3200" b="1" dirty="0">
                <a:solidFill>
                  <a:srgbClr val="FF0000"/>
                </a:solidFill>
                <a:latin typeface="Century Gothic" panose="020B0502020202020204" pitchFamily="34" charset="0"/>
              </a:rPr>
              <a:t>т</a:t>
            </a:r>
            <a:r>
              <a:rPr lang="ru-RU" sz="3200" b="1" dirty="0" smtClean="0">
                <a:solidFill>
                  <a:srgbClr val="FF0000"/>
                </a:solidFill>
                <a:latin typeface="Century Gothic" panose="020B0502020202020204" pitchFamily="34" charset="0"/>
              </a:rPr>
              <a:t>ема Всемирного дня без табака 2020г. – ЗАЩИТИТЬ МОЛОДЕЖЬ</a:t>
            </a:r>
            <a:endParaRPr lang="ru-RU" sz="3200" b="1" dirty="0">
              <a:solidFill>
                <a:srgbClr val="FF0000"/>
              </a:solidFill>
              <a:latin typeface="Century Gothic" panose="020B0502020202020204" pitchFamily="34" charset="0"/>
            </a:endParaRPr>
          </a:p>
        </p:txBody>
      </p:sp>
      <p:sp>
        <p:nvSpPr>
          <p:cNvPr id="3" name="Объект 2"/>
          <p:cNvSpPr>
            <a:spLocks noGrp="1"/>
          </p:cNvSpPr>
          <p:nvPr>
            <p:ph idx="1"/>
          </p:nvPr>
        </p:nvSpPr>
        <p:spPr>
          <a:xfrm>
            <a:off x="677334" y="2212258"/>
            <a:ext cx="8596668" cy="3829104"/>
          </a:xfrm>
        </p:spPr>
        <p:txBody>
          <a:bodyPr/>
          <a:lstStyle/>
          <a:p>
            <a:pPr marL="0" indent="0">
              <a:buNone/>
            </a:pPr>
            <a:r>
              <a:rPr lang="ru-RU" b="1" dirty="0">
                <a:solidFill>
                  <a:srgbClr val="002060"/>
                </a:solidFill>
                <a:latin typeface="Century Gothic" panose="020B0502020202020204" pitchFamily="34" charset="0"/>
              </a:rPr>
              <a:t>31 мая 2020 г. ВОЗ и активисты в сфере охраны общественного здоровья в разных странах мира вместе отметят </a:t>
            </a:r>
            <a:r>
              <a:rPr lang="ru-RU" b="1" dirty="0">
                <a:solidFill>
                  <a:srgbClr val="FF0000"/>
                </a:solidFill>
                <a:latin typeface="Century Gothic" panose="020B0502020202020204" pitchFamily="34" charset="0"/>
              </a:rPr>
              <a:t>Всемирный день без табака.</a:t>
            </a:r>
          </a:p>
          <a:p>
            <a:pPr marL="0" indent="0">
              <a:buNone/>
            </a:pPr>
            <a:r>
              <a:rPr lang="ru-RU" b="1" dirty="0">
                <a:solidFill>
                  <a:srgbClr val="002060"/>
                </a:solidFill>
                <a:latin typeface="Century Gothic" panose="020B0502020202020204" pitchFamily="34" charset="0"/>
              </a:rPr>
              <a:t>В этом году </a:t>
            </a:r>
            <a:r>
              <a:rPr lang="ru-RU" b="1" dirty="0">
                <a:solidFill>
                  <a:srgbClr val="FF0000"/>
                </a:solidFill>
                <a:latin typeface="Century Gothic" panose="020B0502020202020204" pitchFamily="34" charset="0"/>
              </a:rPr>
              <a:t>Главной темой Всемирного дня </a:t>
            </a:r>
            <a:r>
              <a:rPr lang="ru-RU" b="1" dirty="0">
                <a:solidFill>
                  <a:srgbClr val="002060"/>
                </a:solidFill>
                <a:latin typeface="Century Gothic" panose="020B0502020202020204" pitchFamily="34" charset="0"/>
              </a:rPr>
              <a:t>станет защита подрастающих поколений с особым акцентом на </a:t>
            </a:r>
            <a:r>
              <a:rPr lang="ru-RU" b="1" dirty="0">
                <a:solidFill>
                  <a:srgbClr val="FF0000"/>
                </a:solidFill>
                <a:latin typeface="Century Gothic" panose="020B0502020202020204" pitchFamily="34" charset="0"/>
              </a:rPr>
              <a:t>"защиту молодых граждан от манипуляций со стороны табачной индустрии и профилактику употребления ими табака и никотина". </a:t>
            </a:r>
          </a:p>
          <a:p>
            <a:pPr marL="0" indent="0">
              <a:buNone/>
            </a:pPr>
            <a:r>
              <a:rPr lang="ru-RU" b="1" dirty="0">
                <a:solidFill>
                  <a:srgbClr val="002060"/>
                </a:solidFill>
                <a:latin typeface="Century Gothic" panose="020B0502020202020204" pitchFamily="34" charset="0"/>
              </a:rPr>
              <a:t>Табачная индустрия намеренно навязывает молодым людям смертоносную зависимость</a:t>
            </a:r>
          </a:p>
          <a:p>
            <a:pPr marL="0" indent="0">
              <a:buNone/>
            </a:pPr>
            <a:endParaRPr lang="ru-RU" dirty="0"/>
          </a:p>
        </p:txBody>
      </p:sp>
    </p:spTree>
    <p:extLst>
      <p:ext uri="{BB962C8B-B14F-4D97-AF65-F5344CB8AC3E}">
        <p14:creationId xmlns:p14="http://schemas.microsoft.com/office/powerpoint/2010/main" val="4178674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rgbClr val="FF0000"/>
                </a:solidFill>
                <a:latin typeface="Century Gothic" panose="020B0502020202020204" pitchFamily="34" charset="0"/>
              </a:rPr>
              <a:t>Цель Глобальной кампании по случаю Всемирного дня без табака 2020г.:</a:t>
            </a:r>
            <a:endParaRPr lang="ru-RU" sz="3200" b="1" dirty="0">
              <a:solidFill>
                <a:srgbClr val="FF0000"/>
              </a:solidFill>
              <a:latin typeface="Century Gothic" panose="020B0502020202020204" pitchFamily="34" charset="0"/>
            </a:endParaRPr>
          </a:p>
        </p:txBody>
      </p:sp>
      <p:sp>
        <p:nvSpPr>
          <p:cNvPr id="5" name="Объект 2"/>
          <p:cNvSpPr>
            <a:spLocks noGrp="1"/>
          </p:cNvSpPr>
          <p:nvPr>
            <p:ph idx="1"/>
          </p:nvPr>
        </p:nvSpPr>
        <p:spPr>
          <a:xfrm>
            <a:off x="470019" y="1930400"/>
            <a:ext cx="8803983" cy="4487492"/>
          </a:xfrm>
        </p:spPr>
        <p:txBody>
          <a:bodyPr>
            <a:normAutofit/>
          </a:bodyPr>
          <a:lstStyle/>
          <a:p>
            <a:r>
              <a:rPr lang="ru-RU" b="1" dirty="0" smtClean="0">
                <a:solidFill>
                  <a:srgbClr val="002060"/>
                </a:solidFill>
                <a:latin typeface="Century Gothic" panose="020B0502020202020204" pitchFamily="34" charset="0"/>
              </a:rPr>
              <a:t>Рассказать </a:t>
            </a:r>
            <a:r>
              <a:rPr lang="ru-RU" b="1" dirty="0">
                <a:solidFill>
                  <a:srgbClr val="002060"/>
                </a:solidFill>
                <a:latin typeface="Century Gothic" panose="020B0502020202020204" pitchFamily="34" charset="0"/>
              </a:rPr>
              <a:t>о манипулятивных приемах, применяемых производителями табачной и никотиновой продукции, особенно в целях сбыта продукции молодежи, в том числе за счет вывода на рынок новых и оригинальных изделий, использования ароматических добавок и других привлекательных потребительских </a:t>
            </a:r>
            <a:r>
              <a:rPr lang="ru-RU" b="1" dirty="0" smtClean="0">
                <a:solidFill>
                  <a:srgbClr val="002060"/>
                </a:solidFill>
                <a:latin typeface="Century Gothic" panose="020B0502020202020204" pitchFamily="34" charset="0"/>
              </a:rPr>
              <a:t>характеристик</a:t>
            </a:r>
          </a:p>
          <a:p>
            <a:r>
              <a:rPr lang="ru-RU" b="1" dirty="0">
                <a:solidFill>
                  <a:srgbClr val="002060"/>
                </a:solidFill>
                <a:latin typeface="Century Gothic" panose="020B0502020202020204" pitchFamily="34" charset="0"/>
              </a:rPr>
              <a:t>Дать молодым людям знания о намерениях и тактике табачной и никотиновой индустрии по вовлечению нынешнего и будущих поколений в употребление ее </a:t>
            </a:r>
            <a:r>
              <a:rPr lang="ru-RU" b="1" dirty="0" smtClean="0">
                <a:solidFill>
                  <a:srgbClr val="002060"/>
                </a:solidFill>
                <a:latin typeface="Century Gothic" panose="020B0502020202020204" pitchFamily="34" charset="0"/>
              </a:rPr>
              <a:t>продукции</a:t>
            </a:r>
          </a:p>
          <a:p>
            <a:r>
              <a:rPr lang="ru-RU" b="1" dirty="0">
                <a:solidFill>
                  <a:srgbClr val="002060"/>
                </a:solidFill>
                <a:latin typeface="Century Gothic" panose="020B0502020202020204" pitchFamily="34" charset="0"/>
              </a:rPr>
              <a:t>Расширить возможности лидеров мнений (в поп-культуре, социальных сетях, в учебных заведениях и дома) по защите и отстаиванию прав молодых людей и дать толчок реальным изменениям, вовлекая их в борьбу против крупного табачного </a:t>
            </a:r>
            <a:r>
              <a:rPr lang="ru-RU" b="1" dirty="0" smtClean="0">
                <a:solidFill>
                  <a:srgbClr val="002060"/>
                </a:solidFill>
                <a:latin typeface="Century Gothic" panose="020B0502020202020204" pitchFamily="34" charset="0"/>
              </a:rPr>
              <a:t>бизнеса</a:t>
            </a:r>
            <a:endParaRPr lang="ru-RU" b="1" dirty="0">
              <a:solidFill>
                <a:srgbClr val="002060"/>
              </a:solidFill>
              <a:latin typeface="Century Gothic" panose="020B0502020202020204" pitchFamily="34" charset="0"/>
            </a:endParaRPr>
          </a:p>
          <a:p>
            <a:endParaRPr lang="ru-RU" dirty="0"/>
          </a:p>
          <a:p>
            <a:endParaRPr lang="ru-RU" dirty="0"/>
          </a:p>
          <a:p>
            <a:endParaRPr lang="ru-RU" dirty="0"/>
          </a:p>
        </p:txBody>
      </p:sp>
    </p:spTree>
    <p:extLst>
      <p:ext uri="{BB962C8B-B14F-4D97-AF65-F5344CB8AC3E}">
        <p14:creationId xmlns:p14="http://schemas.microsoft.com/office/powerpoint/2010/main" val="2799261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FF0000"/>
                </a:solidFill>
                <a:latin typeface="Century Gothic" panose="020B0502020202020204" pitchFamily="34" charset="0"/>
              </a:rPr>
              <a:t>Как производители табачных и никотиновых изделий манипулируют молодежью?</a:t>
            </a:r>
          </a:p>
        </p:txBody>
      </p:sp>
      <p:sp>
        <p:nvSpPr>
          <p:cNvPr id="3" name="Объект 2"/>
          <p:cNvSpPr>
            <a:spLocks noGrp="1"/>
          </p:cNvSpPr>
          <p:nvPr>
            <p:ph idx="1"/>
          </p:nvPr>
        </p:nvSpPr>
        <p:spPr>
          <a:xfrm>
            <a:off x="564022" y="2241756"/>
            <a:ext cx="8709980" cy="3799606"/>
          </a:xfrm>
        </p:spPr>
        <p:txBody>
          <a:bodyPr>
            <a:noAutofit/>
          </a:bodyPr>
          <a:lstStyle/>
          <a:p>
            <a:r>
              <a:rPr lang="ru-RU" b="1" dirty="0" smtClean="0">
                <a:solidFill>
                  <a:srgbClr val="002060"/>
                </a:solidFill>
                <a:latin typeface="Century Gothic" panose="020B0502020202020204" pitchFamily="34" charset="0"/>
              </a:rPr>
              <a:t>Используется </a:t>
            </a:r>
            <a:r>
              <a:rPr lang="ru-RU" b="1" dirty="0">
                <a:solidFill>
                  <a:srgbClr val="002060"/>
                </a:solidFill>
                <a:latin typeface="Century Gothic" panose="020B0502020202020204" pitchFamily="34" charset="0"/>
              </a:rPr>
              <a:t>продвижение </a:t>
            </a:r>
            <a:r>
              <a:rPr lang="ru-RU" b="1" dirty="0" smtClean="0">
                <a:solidFill>
                  <a:srgbClr val="002060"/>
                </a:solidFill>
                <a:latin typeface="Century Gothic" panose="020B0502020202020204" pitchFamily="34" charset="0"/>
              </a:rPr>
              <a:t>якобы</a:t>
            </a:r>
            <a:r>
              <a:rPr lang="en-US" b="1" dirty="0" smtClean="0">
                <a:solidFill>
                  <a:srgbClr val="002060"/>
                </a:solidFill>
                <a:latin typeface="Century Gothic" panose="020B0502020202020204" pitchFamily="34" charset="0"/>
              </a:rPr>
              <a:t> </a:t>
            </a:r>
            <a:r>
              <a:rPr lang="ru-RU" b="1" dirty="0" smtClean="0">
                <a:solidFill>
                  <a:srgbClr val="002060"/>
                </a:solidFill>
                <a:latin typeface="Century Gothic" panose="020B0502020202020204" pitchFamily="34" charset="0"/>
              </a:rPr>
              <a:t>«менее </a:t>
            </a:r>
            <a:r>
              <a:rPr lang="ru-RU" b="1" dirty="0">
                <a:solidFill>
                  <a:srgbClr val="002060"/>
                </a:solidFill>
                <a:latin typeface="Century Gothic" panose="020B0502020202020204" pitchFamily="34" charset="0"/>
              </a:rPr>
              <a:t>вредных» электронных сигарет и нагреваемых табачных изделий, ароматических </a:t>
            </a:r>
            <a:r>
              <a:rPr lang="ru-RU" b="1" dirty="0" smtClean="0">
                <a:solidFill>
                  <a:srgbClr val="002060"/>
                </a:solidFill>
                <a:latin typeface="Century Gothic" panose="020B0502020202020204" pitchFamily="34" charset="0"/>
              </a:rPr>
              <a:t>добавок (например</a:t>
            </a:r>
            <a:r>
              <a:rPr lang="ru-RU" b="1" dirty="0">
                <a:solidFill>
                  <a:srgbClr val="002060"/>
                </a:solidFill>
                <a:latin typeface="Century Gothic" panose="020B0502020202020204" pitchFamily="34" charset="0"/>
              </a:rPr>
              <a:t>, с запахом вишни, жевательной </a:t>
            </a:r>
            <a:r>
              <a:rPr lang="ru-RU" b="1" dirty="0" smtClean="0">
                <a:solidFill>
                  <a:srgbClr val="002060"/>
                </a:solidFill>
                <a:latin typeface="Century Gothic" panose="020B0502020202020204" pitchFamily="34" charset="0"/>
              </a:rPr>
              <a:t>резинки), служащих </a:t>
            </a:r>
            <a:r>
              <a:rPr lang="ru-RU" b="1" dirty="0">
                <a:solidFill>
                  <a:srgbClr val="002060"/>
                </a:solidFill>
                <a:latin typeface="Century Gothic" panose="020B0502020202020204" pitchFamily="34" charset="0"/>
              </a:rPr>
              <a:t>поводом попробовать такие изделия</a:t>
            </a:r>
          </a:p>
          <a:p>
            <a:r>
              <a:rPr lang="ru-RU" b="1" dirty="0" smtClean="0">
                <a:solidFill>
                  <a:srgbClr val="002060"/>
                </a:solidFill>
                <a:latin typeface="Century Gothic" panose="020B0502020202020204" pitchFamily="34" charset="0"/>
              </a:rPr>
              <a:t>Стильный </a:t>
            </a:r>
            <a:r>
              <a:rPr lang="ru-RU" b="1" dirty="0">
                <a:solidFill>
                  <a:srgbClr val="002060"/>
                </a:solidFill>
                <a:latin typeface="Century Gothic" panose="020B0502020202020204" pitchFamily="34" charset="0"/>
              </a:rPr>
              <a:t>дизайн и привлекательная форма изделий, которые легко носить с собой и можно принять за что-то другое (например, если изделие имеет форму </a:t>
            </a:r>
            <a:r>
              <a:rPr lang="ru-RU" b="1" dirty="0" err="1">
                <a:solidFill>
                  <a:srgbClr val="002060"/>
                </a:solidFill>
                <a:latin typeface="Century Gothic" panose="020B0502020202020204" pitchFamily="34" charset="0"/>
              </a:rPr>
              <a:t>флеш</a:t>
            </a:r>
            <a:r>
              <a:rPr lang="ru-RU" b="1" dirty="0">
                <a:solidFill>
                  <a:srgbClr val="002060"/>
                </a:solidFill>
                <a:latin typeface="Century Gothic" panose="020B0502020202020204" pitchFamily="34" charset="0"/>
              </a:rPr>
              <a:t>-карты или конфеты</a:t>
            </a:r>
            <a:r>
              <a:rPr lang="ru-RU" b="1" dirty="0" smtClean="0">
                <a:solidFill>
                  <a:srgbClr val="002060"/>
                </a:solidFill>
                <a:latin typeface="Century Gothic" panose="020B0502020202020204" pitchFamily="34" charset="0"/>
              </a:rPr>
              <a:t>)</a:t>
            </a:r>
          </a:p>
          <a:p>
            <a:r>
              <a:rPr lang="ru-RU" b="1" dirty="0" smtClean="0">
                <a:solidFill>
                  <a:srgbClr val="002060"/>
                </a:solidFill>
                <a:latin typeface="Century Gothic" panose="020B0502020202020204" pitchFamily="34" charset="0"/>
              </a:rPr>
              <a:t>Скрытая реклама табачной продукции в кинофильмах, телепередачах и онлайновых трансляциях</a:t>
            </a:r>
          </a:p>
          <a:p>
            <a:pPr>
              <a:buFont typeface="Wingdings" panose="05000000000000000000" pitchFamily="2" charset="2"/>
              <a:buChar char="Ø"/>
            </a:pPr>
            <a:endParaRPr lang="ru-RU" dirty="0">
              <a:solidFill>
                <a:srgbClr val="0070C0"/>
              </a:solidFill>
            </a:endParaRPr>
          </a:p>
          <a:p>
            <a:endParaRPr lang="ru-RU" dirty="0">
              <a:solidFill>
                <a:srgbClr val="0070C0"/>
              </a:solidFill>
            </a:endParaRPr>
          </a:p>
        </p:txBody>
      </p:sp>
    </p:spTree>
    <p:extLst>
      <p:ext uri="{BB962C8B-B14F-4D97-AF65-F5344CB8AC3E}">
        <p14:creationId xmlns:p14="http://schemas.microsoft.com/office/powerpoint/2010/main" val="47135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77334" y="1445343"/>
            <a:ext cx="8596668" cy="4596020"/>
          </a:xfrm>
        </p:spPr>
        <p:txBody>
          <a:bodyPr>
            <a:normAutofit/>
          </a:bodyPr>
          <a:lstStyle/>
          <a:p>
            <a:pPr lvl="0">
              <a:buClr>
                <a:srgbClr val="5B9BD5"/>
              </a:buClr>
            </a:pPr>
            <a:r>
              <a:rPr lang="ru-RU" b="1" dirty="0">
                <a:solidFill>
                  <a:srgbClr val="002060"/>
                </a:solidFill>
                <a:latin typeface="Century Gothic" panose="020B0502020202020204" pitchFamily="34" charset="0"/>
              </a:rPr>
              <a:t>Стимулирование сбыта табачных и никотиновых изделий в рамках соглашений со знаменитостями/лидерами мнений (например, в </a:t>
            </a:r>
            <a:r>
              <a:rPr lang="ru-RU" b="1" dirty="0" err="1">
                <a:solidFill>
                  <a:srgbClr val="002060"/>
                </a:solidFill>
                <a:latin typeface="Century Gothic" panose="020B0502020202020204" pitchFamily="34" charset="0"/>
              </a:rPr>
              <a:t>Инстаграме</a:t>
            </a:r>
            <a:r>
              <a:rPr lang="ru-RU" b="1" dirty="0">
                <a:solidFill>
                  <a:srgbClr val="002060"/>
                </a:solidFill>
                <a:latin typeface="Century Gothic" panose="020B0502020202020204" pitchFamily="34" charset="0"/>
              </a:rPr>
              <a:t>) и конкурсах, спонсируемых </a:t>
            </a:r>
            <a:r>
              <a:rPr lang="ru-RU" b="1" dirty="0" smtClean="0">
                <a:solidFill>
                  <a:srgbClr val="002060"/>
                </a:solidFill>
                <a:latin typeface="Century Gothic" panose="020B0502020202020204" pitchFamily="34" charset="0"/>
              </a:rPr>
              <a:t>брендами</a:t>
            </a:r>
          </a:p>
          <a:p>
            <a:pPr lvl="0">
              <a:buClr>
                <a:srgbClr val="5B9BD5"/>
              </a:buClr>
            </a:pPr>
            <a:r>
              <a:rPr lang="ru-RU" b="1" dirty="0" smtClean="0">
                <a:solidFill>
                  <a:srgbClr val="002060"/>
                </a:solidFill>
                <a:latin typeface="Century Gothic" panose="020B0502020202020204" pitchFamily="34" charset="0"/>
              </a:rPr>
              <a:t>Реализация </a:t>
            </a:r>
            <a:r>
              <a:rPr lang="ru-RU" b="1" dirty="0">
                <a:solidFill>
                  <a:srgbClr val="002060"/>
                </a:solidFill>
                <a:latin typeface="Century Gothic" panose="020B0502020202020204" pitchFamily="34" charset="0"/>
              </a:rPr>
              <a:t>табачной продукции вблизи магазинов по продаже кондитерских изделий или прохладительных напитков, часто посещаемых детьми, а также яркое рекламное оформление для сбыта такой продукции несовершеннолетним.</a:t>
            </a:r>
          </a:p>
          <a:p>
            <a:pPr lvl="0">
              <a:buClr>
                <a:srgbClr val="5B9BD5"/>
              </a:buClr>
            </a:pPr>
            <a:r>
              <a:rPr lang="ru-RU" b="1" dirty="0">
                <a:solidFill>
                  <a:srgbClr val="002060"/>
                </a:solidFill>
                <a:latin typeface="Century Gothic" panose="020B0502020202020204" pitchFamily="34" charset="0"/>
              </a:rPr>
              <a:t>Размещение в местах, часто посещаемых молодыми людьми, автоматов по продаже сигарет с ярким рекламным оформлением и демонстрацией пачек </a:t>
            </a:r>
          </a:p>
        </p:txBody>
      </p:sp>
    </p:spTree>
    <p:extLst>
      <p:ext uri="{BB962C8B-B14F-4D97-AF65-F5344CB8AC3E}">
        <p14:creationId xmlns:p14="http://schemas.microsoft.com/office/powerpoint/2010/main" val="213596663"/>
      </p:ext>
    </p:extLst>
  </p:cSld>
  <p:clrMapOvr>
    <a:masterClrMapping/>
  </p:clrMapOvr>
</p:sld>
</file>

<file path=ppt/theme/theme1.xml><?xml version="1.0" encoding="utf-8"?>
<a:theme xmlns:a="http://schemas.openxmlformats.org/drawingml/2006/main" name="Аспект">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2394</TotalTime>
  <Words>1288</Words>
  <Application>Microsoft Office PowerPoint</Application>
  <PresentationFormat>Произвольный</PresentationFormat>
  <Paragraphs>76</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ГОСУДАРСТВЕННОЕ БЮДЖЕТНОЕ УЧРЕЖДЕНИЕ РОСТОВСКОЙ ОБЛАСТИ "МЕДИЦИНСКИЙ ИНФОРМАЦИОННО-АНАЛИТИЧЕСКИЙ ЦЕНТР" </vt:lpstr>
      <vt:lpstr>Презентация PowerPoint</vt:lpstr>
      <vt:lpstr>  Всемирный день без табака (World No Tobacco Day)  был установлен Всемирной организацией здравоохранения в 1987 году.</vt:lpstr>
      <vt:lpstr>          ОСНОВНЫЕ ФАКТЫ</vt:lpstr>
      <vt:lpstr>НЕУТЕШИТЕЛЬНАЯ СТАТИСТИКА</vt:lpstr>
      <vt:lpstr>Главная тема Всемирного дня без табака 2020г. – ЗАЩИТИТЬ МОЛОДЕЖЬ</vt:lpstr>
      <vt:lpstr>Цель Глобальной кампании по случаю Всемирного дня без табака 2020г.:</vt:lpstr>
      <vt:lpstr>Как производители табачных и никотиновых изделий манипулируют молодежью?</vt:lpstr>
      <vt:lpstr>Презентация PowerPoint</vt:lpstr>
      <vt:lpstr> Табакокурение наносит колоссальный вред всему организму, поскольку нет ни одного органа, который не подвергается его вредному воздействию. Процент смертности от употребления табака выше, чем от хронических заболеваний.  Потребление табака является одним из основных факторов риска развития целого ряда хронических болезней, включая рак, болезни легких и сердечно-сосудистые заболевания. </vt:lpstr>
      <vt:lpstr>            «Пассивное курение» - вдыхание табачного дыма некурящим</vt:lpstr>
      <vt:lpstr>    Влияние пассивного курения на ребенка</vt:lpstr>
      <vt:lpstr> В России ведется целенаправленная работа по борьбе с курением </vt:lpstr>
      <vt:lpstr>Презентация PowerPoint</vt:lpstr>
      <vt:lpstr>    В соответствии с принятым законом и идеологией конвенции в России действуют: </vt:lpstr>
      <vt:lpstr>           Призыв к действиям </vt:lpstr>
      <vt:lpstr>Во Всемирный день без табака    ВАЖНО</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Родители</dc:creator>
  <cp:lastModifiedBy>Share</cp:lastModifiedBy>
  <cp:revision>393</cp:revision>
  <dcterms:created xsi:type="dcterms:W3CDTF">2020-05-07T06:59:58Z</dcterms:created>
  <dcterms:modified xsi:type="dcterms:W3CDTF">2020-05-25T07:40:39Z</dcterms:modified>
</cp:coreProperties>
</file>